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72" r:id="rId7"/>
    <p:sldId id="275" r:id="rId8"/>
    <p:sldId id="258" r:id="rId9"/>
    <p:sldId id="271" r:id="rId10"/>
    <p:sldId id="266" r:id="rId11"/>
    <p:sldId id="276" r:id="rId12"/>
    <p:sldId id="270" r:id="rId13"/>
    <p:sldId id="259" r:id="rId14"/>
    <p:sldId id="261" r:id="rId15"/>
    <p:sldId id="278" r:id="rId16"/>
    <p:sldId id="267" r:id="rId17"/>
    <p:sldId id="260" r:id="rId18"/>
    <p:sldId id="277"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93548" autoAdjust="0"/>
  </p:normalViewPr>
  <p:slideViewPr>
    <p:cSldViewPr snapToGrid="0">
      <p:cViewPr varScale="1">
        <p:scale>
          <a:sx n="103" d="100"/>
          <a:sy n="103" d="100"/>
        </p:scale>
        <p:origin x="6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6/10/2021</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6/10/2021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6/10/2021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6/10/2021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6/10/2021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6/10/2021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6/10/2021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6/10/2021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6/10/2021</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www.khanacademy.org/sat" TargetMode="External"/><Relationship Id="rId4" Type="http://schemas.openxmlformats.org/officeDocument/2006/relationships/hyperlink" Target="https://pages.collegeboard.org/sat-covid-19-update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act.org/content/act/en/products-and-services/the-act/test-preparation/act-academy.html" TargetMode="External"/><Relationship Id="rId5" Type="http://schemas.openxmlformats.org/officeDocument/2006/relationships/hyperlink" Target="https://www.act.org/content/act/en/products-and-services/the-act/test-preparation/math-practice-test-questions.html?page=0&amp;chapter=0" TargetMode="External"/><Relationship Id="rId4" Type="http://schemas.openxmlformats.org/officeDocument/2006/relationships/hyperlink" Target="https://www.act.org/content/act/en/products-and-services/the-act/registration.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KNZndnqRxQs?feature=oembed" TargetMode="External"/><Relationship Id="rId5" Type="http://schemas.openxmlformats.org/officeDocument/2006/relationships/hyperlink" Target="https://www.questbridge.org/high-school-students/national-college-match" TargetMode="Externa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college-connections.com/juniors-college-prep-spring-semester-to-do-list/" TargetMode="External"/><Relationship Id="rId4" Type="http://schemas.openxmlformats.org/officeDocument/2006/relationships/hyperlink" Target="https://bigfuture.collegeboard.org/find-colleges/how-to-find-your-college-fit/college-search-step-by-step"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hyperlink" Target="https://outlook.office365.com/owa/calendar/ElkinsHSCCRAdvisor@fortbend.onmicrosoft.com/booking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ndeed.com/career-advice/resumes-cover-letters/college-admissions-resume" TargetMode="External"/><Relationship Id="rId2" Type="http://schemas.openxmlformats.org/officeDocument/2006/relationships/hyperlink" Target="https://www.fairtest.org/university/optional"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hyperlink" Target="https://www.applytexas.org/adappc/html/preview20/essay_preview.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commonapp.org/?wvideo=gqynstkted" TargetMode="External"/><Relationship Id="rId5" Type="http://schemas.openxmlformats.org/officeDocument/2006/relationships/image" Target="../media/image4.png"/><Relationship Id="rId4" Type="http://schemas.openxmlformats.org/officeDocument/2006/relationships/hyperlink" Target="https://www.commonapp.org/blog/2021-2022-common-app-essay-prompts" TargetMode="External"/></Relationships>
</file>

<file path=ppt/slides/_rels/slide8.xml.rels><?xml version="1.0" encoding="UTF-8" standalone="yes"?>
<Relationships xmlns="http://schemas.openxmlformats.org/package/2006/relationships"><Relationship Id="rId3" Type="http://schemas.openxmlformats.org/officeDocument/2006/relationships/video" Target="https://www.youtube.com/embed/TCpGaZMmxEE?feature=oembed" TargetMode="Externa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commonapp.org/blog/2021-2022-common-app-essay-prompts" TargetMode="Externa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4.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scene3d>
              <a:camera prst="orthographicFront"/>
              <a:lightRig rig="soft" dir="t">
                <a:rot lat="0" lon="0" rev="15600000"/>
              </a:lightRig>
            </a:scene3d>
            <a:sp3d extrusionH="57150" prstMaterial="softEdge">
              <a:bevelT w="25400" h="38100"/>
            </a:sp3d>
          </a:bodyPr>
          <a:lstStyle/>
          <a:p>
            <a:r>
              <a:rPr lang="en-US" b="1" cap="none" dirty="0">
                <a:ln w="12700" cmpd="sng">
                  <a:solidFill>
                    <a:srgbClr val="FFFF00"/>
                  </a:solidFill>
                  <a:prstDash val="solid"/>
                </a:ln>
                <a:solidFill>
                  <a:srgbClr val="0000FF"/>
                </a:solidFill>
              </a:rPr>
              <a:t>Your Future is the </a:t>
            </a:r>
            <a:br>
              <a:rPr lang="en-US" b="1" cap="none" dirty="0">
                <a:ln w="12700" cmpd="sng">
                  <a:solidFill>
                    <a:srgbClr val="FFFF00"/>
                  </a:solidFill>
                  <a:prstDash val="solid"/>
                </a:ln>
                <a:solidFill>
                  <a:srgbClr val="0000FF"/>
                </a:solidFill>
              </a:rPr>
            </a:br>
            <a:r>
              <a:rPr lang="en-US" b="1" cap="none" dirty="0">
                <a:ln w="12700" cmpd="sng">
                  <a:solidFill>
                    <a:srgbClr val="FFFF00"/>
                  </a:solidFill>
                  <a:prstDash val="solid"/>
                </a:ln>
                <a:solidFill>
                  <a:srgbClr val="0000FF"/>
                </a:solidFill>
              </a:rPr>
              <a:t>Main Event</a:t>
            </a:r>
          </a:p>
        </p:txBody>
      </p:sp>
      <p:sp>
        <p:nvSpPr>
          <p:cNvPr id="3" name="Subtitle 2"/>
          <p:cNvSpPr>
            <a:spLocks noGrp="1"/>
          </p:cNvSpPr>
          <p:nvPr>
            <p:ph type="subTitle" idx="1"/>
          </p:nvPr>
        </p:nvSpPr>
        <p:spPr/>
        <p:txBody>
          <a:bodyPr/>
          <a:lstStyle/>
          <a:p>
            <a:r>
              <a:rPr lang="en-US" b="1" cap="none" spc="50" dirty="0">
                <a:ln w="9525" cmpd="sng">
                  <a:solidFill>
                    <a:srgbClr val="0000FF"/>
                  </a:solidFill>
                  <a:prstDash val="solid"/>
                </a:ln>
                <a:solidFill>
                  <a:srgbClr val="70AD47">
                    <a:tint val="1000"/>
                  </a:srgbClr>
                </a:solidFill>
                <a:effectLst>
                  <a:glow rad="38100">
                    <a:schemeClr val="accent1">
                      <a:alpha val="40000"/>
                    </a:schemeClr>
                  </a:glow>
                </a:effectLst>
              </a:rPr>
              <a:t>11</a:t>
            </a:r>
            <a:r>
              <a:rPr lang="en-US" b="1" cap="none" spc="50" baseline="30000" dirty="0">
                <a:ln w="9525" cmpd="sng">
                  <a:solidFill>
                    <a:srgbClr val="0000FF"/>
                  </a:solidFill>
                  <a:prstDash val="solid"/>
                </a:ln>
                <a:solidFill>
                  <a:srgbClr val="70AD47">
                    <a:tint val="1000"/>
                  </a:srgbClr>
                </a:solidFill>
                <a:effectLst>
                  <a:glow rad="38100">
                    <a:schemeClr val="accent1">
                      <a:alpha val="40000"/>
                    </a:schemeClr>
                  </a:glow>
                </a:effectLst>
              </a:rPr>
              <a:t>th</a:t>
            </a:r>
            <a:r>
              <a:rPr lang="en-US" b="1" cap="none" spc="50" dirty="0">
                <a:ln w="9525" cmpd="sng">
                  <a:solidFill>
                    <a:srgbClr val="0000FF"/>
                  </a:solidFill>
                  <a:prstDash val="solid"/>
                </a:ln>
                <a:solidFill>
                  <a:srgbClr val="70AD47">
                    <a:tint val="1000"/>
                  </a:srgbClr>
                </a:solidFill>
                <a:effectLst>
                  <a:glow rad="38100">
                    <a:schemeClr val="accent1">
                      <a:alpha val="40000"/>
                    </a:schemeClr>
                  </a:glow>
                </a:effectLst>
              </a:rPr>
              <a:t> Grade - College &amp; Career Planning &amp; Goal Setting</a:t>
            </a:r>
          </a:p>
          <a:p>
            <a:endParaRPr lang="en-US" b="1" cap="none" spc="50" dirty="0">
              <a:ln w="9525" cmpd="sng">
                <a:solidFill>
                  <a:srgbClr val="0000FF"/>
                </a:solidFill>
                <a:prstDash val="solid"/>
              </a:ln>
              <a:solidFill>
                <a:srgbClr val="70AD47">
                  <a:tint val="1000"/>
                </a:srgbClr>
              </a:solidFill>
              <a:effectLst>
                <a:glow rad="38100">
                  <a:schemeClr val="accent1">
                    <a:alpha val="40000"/>
                  </a:schemeClr>
                </a:glow>
              </a:effectLst>
            </a:endParaRPr>
          </a:p>
          <a:p>
            <a:r>
              <a:rPr lang="en-US" b="1" cap="none" spc="50" dirty="0">
                <a:ln w="9525" cmpd="sng">
                  <a:solidFill>
                    <a:srgbClr val="0000FF"/>
                  </a:solidFill>
                  <a:prstDash val="solid"/>
                </a:ln>
                <a:solidFill>
                  <a:srgbClr val="70AD47"/>
                </a:solidFill>
                <a:effectLst>
                  <a:glow rad="38100">
                    <a:schemeClr val="accent1">
                      <a:alpha val="40000"/>
                    </a:schemeClr>
                  </a:glow>
                </a:effectLst>
              </a:rPr>
              <a:t>May 10-14, 2021</a:t>
            </a:r>
            <a:endParaRPr lang="en-US" b="1" cap="none" spc="50" dirty="0">
              <a:ln w="9525" cmpd="sng">
                <a:solidFill>
                  <a:srgbClr val="0000FF"/>
                </a:solidFill>
                <a:prstDash val="solid"/>
              </a:ln>
              <a:solidFill>
                <a:srgbClr val="70AD47"/>
              </a:solidFill>
              <a:effectLst>
                <a:glow rad="38100">
                  <a:srgbClr val="BAB2F6">
                    <a:alpha val="40000"/>
                  </a:srgbClr>
                </a:glow>
              </a:effectLst>
            </a:endParaRPr>
          </a:p>
        </p:txBody>
      </p:sp>
    </p:spTree>
    <p:extLst>
      <p:ext uri="{BB962C8B-B14F-4D97-AF65-F5344CB8AC3E}">
        <p14:creationId xmlns:p14="http://schemas.microsoft.com/office/powerpoint/2010/main" val="1988034940"/>
      </p:ext>
    </p:extLst>
  </p:cSld>
  <p:clrMapOvr>
    <a:masterClrMapping/>
  </p:clrMapOvr>
  <mc:AlternateContent xmlns:mc="http://schemas.openxmlformats.org/markup-compatibility/2006" xmlns:p14="http://schemas.microsoft.com/office/powerpoint/2010/main">
    <mc:Choice Requires="p14">
      <p:transition spd="slow" p14:dur="2000" advTm="64277"/>
    </mc:Choice>
    <mc:Fallback xmlns="">
      <p:transition spd="slow" advTm="6427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882" cy="2523565"/>
          </a:xfrm>
        </p:spPr>
        <p:txBody>
          <a:bodyPr/>
          <a:lstStyle/>
          <a:p>
            <a:r>
              <a:rPr lang="en-US" sz="3200" dirty="0">
                <a:solidFill>
                  <a:srgbClr val="0000FF"/>
                </a:solidFill>
              </a:rPr>
              <a:t>SAT – www.College Board.org</a:t>
            </a:r>
          </a:p>
        </p:txBody>
      </p:sp>
      <p:sp>
        <p:nvSpPr>
          <p:cNvPr id="3" name="Content Placeholder 2"/>
          <p:cNvSpPr>
            <a:spLocks noGrp="1"/>
          </p:cNvSpPr>
          <p:nvPr>
            <p:ph sz="quarter" idx="13"/>
          </p:nvPr>
        </p:nvSpPr>
        <p:spPr>
          <a:xfrm>
            <a:off x="685800" y="1434662"/>
            <a:ext cx="10407407" cy="4308223"/>
          </a:xfrm>
        </p:spPr>
        <p:txBody>
          <a:bodyPr>
            <a:noAutofit/>
          </a:bodyPr>
          <a:lstStyle/>
          <a:p>
            <a:pPr algn="ctr"/>
            <a:endParaRPr lang="en-US" sz="1400" cap="none" dirty="0">
              <a:solidFill>
                <a:schemeClr val="accent5">
                  <a:lumMod val="60000"/>
                  <a:lumOff val="40000"/>
                </a:schemeClr>
              </a:solidFill>
              <a:latin typeface="Arial" panose="020B0604020202020204" pitchFamily="34" charset="0"/>
              <a:cs typeface="Arial" panose="020B0604020202020204" pitchFamily="34" charset="0"/>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pPr algn="ctr"/>
            <a:endParaRPr lang="en-US" sz="1400" cap="none" dirty="0">
              <a:solidFill>
                <a:schemeClr val="accent5">
                  <a:lumMod val="60000"/>
                  <a:lumOff val="40000"/>
                </a:schemeClr>
              </a:solidFill>
              <a:latin typeface="Arial"/>
              <a:cs typeface="Arial"/>
            </a:endParaRPr>
          </a:p>
          <a:p>
            <a:r>
              <a:rPr lang="en-US" sz="1400" cap="none">
                <a:solidFill>
                  <a:schemeClr val="accent5">
                    <a:lumMod val="60000"/>
                    <a:lumOff val="40000"/>
                  </a:schemeClr>
                </a:solidFill>
                <a:latin typeface="Arial"/>
                <a:cs typeface="Arial"/>
              </a:rPr>
              <a:t>More Covid-19 updates regarding SAT can be found @ </a:t>
            </a:r>
            <a:r>
              <a:rPr lang="en-US" sz="1400" cap="none" dirty="0">
                <a:latin typeface="Arial"/>
                <a:cs typeface="Arial"/>
                <a:hlinkClick r:id="rId4"/>
              </a:rPr>
              <a:t>https://pages.collegeboard.org/sat-covid-19-updates</a:t>
            </a:r>
            <a:r>
              <a:rPr lang="en-US" sz="1400" cap="none">
                <a:latin typeface="Arial"/>
                <a:cs typeface="Arial"/>
              </a:rPr>
              <a:t>  :</a:t>
            </a:r>
            <a:endParaRPr lang="en-US" sz="1400" cap="none">
              <a:solidFill>
                <a:srgbClr val="BAB2F6"/>
              </a:solidFill>
              <a:latin typeface="Arial"/>
              <a:cs typeface="Arial"/>
            </a:endParaRPr>
          </a:p>
          <a:p>
            <a:r>
              <a:rPr lang="en-US" sz="1400" cap="none">
                <a:solidFill>
                  <a:schemeClr val="accent5">
                    <a:lumMod val="60000"/>
                    <a:lumOff val="40000"/>
                  </a:schemeClr>
                </a:solidFill>
                <a:latin typeface="Arial"/>
                <a:cs typeface="Arial"/>
              </a:rPr>
              <a:t>Free SAT Prep - </a:t>
            </a:r>
            <a:r>
              <a:rPr lang="en-US" sz="1400" cap="none" dirty="0">
                <a:latin typeface="Arial"/>
                <a:cs typeface="Arial"/>
                <a:hlinkClick r:id="rId5"/>
              </a:rPr>
              <a:t>https://www.khanacademy.org/sat</a:t>
            </a:r>
            <a:endParaRPr lang="en-US" sz="1400" cap="none">
              <a:latin typeface="Arial"/>
              <a:cs typeface="Arial"/>
            </a:endParaRPr>
          </a:p>
          <a:p>
            <a:endParaRPr lang="en-US" sz="1400" cap="none"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5" name="Picture 5" descr="Table&#10;&#10;Description automatically generated">
            <a:extLst>
              <a:ext uri="{FF2B5EF4-FFF2-40B4-BE49-F238E27FC236}">
                <a16:creationId xmlns:a16="http://schemas.microsoft.com/office/drawing/2014/main" id="{38407D8A-BC4B-4A82-9E5D-319EDCAA09C0}"/>
              </a:ext>
            </a:extLst>
          </p:cNvPr>
          <p:cNvPicPr>
            <a:picLocks noChangeAspect="1"/>
          </p:cNvPicPr>
          <p:nvPr/>
        </p:nvPicPr>
        <p:blipFill>
          <a:blip r:embed="rId7"/>
          <a:stretch>
            <a:fillRect/>
          </a:stretch>
        </p:blipFill>
        <p:spPr>
          <a:xfrm>
            <a:off x="952500" y="798237"/>
            <a:ext cx="9182100" cy="3889926"/>
          </a:xfrm>
          <a:prstGeom prst="rect">
            <a:avLst/>
          </a:prstGeom>
        </p:spPr>
      </p:pic>
    </p:spTree>
    <p:extLst>
      <p:ext uri="{BB962C8B-B14F-4D97-AF65-F5344CB8AC3E}">
        <p14:creationId xmlns:p14="http://schemas.microsoft.com/office/powerpoint/2010/main" val="3502311121"/>
      </p:ext>
    </p:extLst>
  </p:cSld>
  <p:clrMapOvr>
    <a:masterClrMapping/>
  </p:clrMapOvr>
  <mc:AlternateContent xmlns:mc="http://schemas.openxmlformats.org/markup-compatibility/2006" xmlns:p14="http://schemas.microsoft.com/office/powerpoint/2010/main">
    <mc:Choice Requires="p14">
      <p:transition spd="slow" p14:dur="2000" advTm="180503"/>
    </mc:Choice>
    <mc:Fallback xmlns="">
      <p:transition spd="slow" advTm="180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89185"/>
            <a:ext cx="10384182" cy="647263"/>
          </a:xfrm>
        </p:spPr>
        <p:txBody>
          <a:bodyPr>
            <a:normAutofit/>
          </a:bodyPr>
          <a:lstStyle/>
          <a:p>
            <a:r>
              <a:rPr lang="en-US" sz="4000" dirty="0">
                <a:solidFill>
                  <a:srgbClr val="0000FF"/>
                </a:solidFill>
              </a:rPr>
              <a:t>ACT– www.ACT.org</a:t>
            </a:r>
          </a:p>
        </p:txBody>
      </p:sp>
      <p:sp>
        <p:nvSpPr>
          <p:cNvPr id="3" name="Content Placeholder 2"/>
          <p:cNvSpPr>
            <a:spLocks noGrp="1"/>
          </p:cNvSpPr>
          <p:nvPr>
            <p:ph sz="quarter" idx="13"/>
          </p:nvPr>
        </p:nvSpPr>
        <p:spPr>
          <a:xfrm>
            <a:off x="685800" y="1392865"/>
            <a:ext cx="10394707" cy="4235425"/>
          </a:xfrm>
        </p:spPr>
        <p:txBody>
          <a:bodyPr>
            <a:noAutofit/>
          </a:bodyPr>
          <a:lstStyle/>
          <a:p>
            <a:pPr marL="0" indent="0">
              <a:lnSpc>
                <a:spcPct val="100000"/>
              </a:lnSpc>
              <a:buNone/>
            </a:pPr>
            <a:r>
              <a:rPr lang="en-US" sz="1200" b="1" u="sng" cap="none" dirty="0">
                <a:solidFill>
                  <a:schemeClr val="accent5">
                    <a:lumMod val="60000"/>
                    <a:lumOff val="40000"/>
                  </a:schemeClr>
                </a:solidFill>
                <a:latin typeface="Arial" panose="020B0604020202020204" pitchFamily="34" charset="0"/>
                <a:cs typeface="Arial" panose="020B0604020202020204" pitchFamily="34" charset="0"/>
              </a:rPr>
              <a:t>COVID-19 Updates - Frequently Asked Questions</a:t>
            </a:r>
          </a:p>
          <a:p>
            <a:pPr>
              <a:lnSpc>
                <a:spcPct val="100000"/>
              </a:lnSpc>
            </a:pPr>
            <a:r>
              <a:rPr lang="en-US" sz="1200" cap="none" dirty="0">
                <a:solidFill>
                  <a:schemeClr val="accent5">
                    <a:lumMod val="60000"/>
                    <a:lumOff val="40000"/>
                  </a:schemeClr>
                </a:solidFill>
                <a:latin typeface="Arial"/>
                <a:cs typeface="Arial"/>
              </a:rPr>
              <a:t>The safety of students and test center staff is ACT’s top priority. ACT has rescheduled its April 4 national test date to June 13 across the U.S. in response to concerns about the spread of the coronavirus (COVID-19). All students registered for the April 4 test date will receive an email from ACT in the next few days informing them of the postponement and instructions for free rescheduling to June 13 or a future national test date.</a:t>
            </a:r>
          </a:p>
          <a:p>
            <a:pPr>
              <a:lnSpc>
                <a:spcPct val="100000"/>
              </a:lnSpc>
            </a:pPr>
            <a:r>
              <a:rPr lang="en-US" sz="1200" cap="none" dirty="0">
                <a:solidFill>
                  <a:schemeClr val="accent5">
                    <a:lumMod val="60000"/>
                    <a:lumOff val="40000"/>
                  </a:schemeClr>
                </a:solidFill>
                <a:latin typeface="Arial"/>
                <a:cs typeface="Arial"/>
              </a:rPr>
              <a:t>All students registered for the April 4 test date will receive an email from act in the next few days informing them of the postponement and instructions for free rescheduling to June 13 or a future act national test date. </a:t>
            </a:r>
          </a:p>
          <a:p>
            <a:pPr>
              <a:lnSpc>
                <a:spcPct val="100000"/>
              </a:lnSpc>
            </a:pPr>
            <a:r>
              <a:rPr lang="en-US" sz="1200" cap="none" dirty="0">
                <a:solidFill>
                  <a:schemeClr val="accent5">
                    <a:lumMod val="60000"/>
                    <a:lumOff val="40000"/>
                  </a:schemeClr>
                </a:solidFill>
                <a:latin typeface="Arial"/>
                <a:cs typeface="Arial"/>
              </a:rPr>
              <a:t>When are the next ACT national test dates? - The next ACT national test dates are June 13 and July 18. </a:t>
            </a:r>
          </a:p>
          <a:p>
            <a:pPr>
              <a:lnSpc>
                <a:spcPct val="100000"/>
              </a:lnSpc>
            </a:pPr>
            <a:r>
              <a:rPr lang="en-US" sz="1200" cap="none" dirty="0">
                <a:solidFill>
                  <a:schemeClr val="accent5">
                    <a:lumMod val="60000"/>
                    <a:lumOff val="40000"/>
                  </a:schemeClr>
                </a:solidFill>
                <a:latin typeface="Arial"/>
                <a:cs typeface="Arial"/>
              </a:rPr>
              <a:t>What will happen if students cannot take the ACT on one of the future......test dates or don’t wish to reschedule their test? - Students who can’t or don’t wish to reschedule may receive a refund of their April registration fee. </a:t>
            </a:r>
            <a:endParaRPr lang="en-US" sz="1200" cap="none" dirty="0">
              <a:solidFill>
                <a:schemeClr val="accent5">
                  <a:lumMod val="60000"/>
                  <a:lumOff val="40000"/>
                </a:schemeClr>
              </a:solidFill>
              <a:latin typeface="Arial" panose="020B0604020202020204" pitchFamily="34" charset="0"/>
              <a:cs typeface="Arial" panose="020B0604020202020204" pitchFamily="34" charset="0"/>
            </a:endParaRPr>
          </a:p>
          <a:p>
            <a:pPr>
              <a:lnSpc>
                <a:spcPct val="100000"/>
              </a:lnSpc>
            </a:pPr>
            <a:r>
              <a:rPr lang="en-US" sz="1200" cap="none" dirty="0">
                <a:solidFill>
                  <a:schemeClr val="accent5">
                    <a:lumMod val="60000"/>
                    <a:lumOff val="40000"/>
                  </a:schemeClr>
                </a:solidFill>
                <a:latin typeface="Arial"/>
                <a:cs typeface="Arial"/>
              </a:rPr>
              <a:t>I registered with a Fee Waiver, do I have to pay any fees to......change my test date? - You can log into your ACT account and make a test date change without incurring any fee because you used a fee waiver.</a:t>
            </a:r>
          </a:p>
          <a:p>
            <a:pPr>
              <a:lnSpc>
                <a:spcPct val="100000"/>
              </a:lnSpc>
            </a:pPr>
            <a:r>
              <a:rPr lang="en-US" sz="1200" cap="none" dirty="0">
                <a:solidFill>
                  <a:schemeClr val="accent5">
                    <a:lumMod val="60000"/>
                    <a:lumOff val="40000"/>
                  </a:schemeClr>
                </a:solidFill>
                <a:latin typeface="Arial" panose="020B0604020202020204" pitchFamily="34" charset="0"/>
                <a:cs typeface="Arial" panose="020B0604020202020204" pitchFamily="34" charset="0"/>
              </a:rPr>
              <a:t>Can I still request a TIR for Special Testing or Non-Saturday Testing?</a:t>
            </a:r>
          </a:p>
          <a:p>
            <a:pPr lvl="1">
              <a:lnSpc>
                <a:spcPct val="100000"/>
              </a:lnSpc>
            </a:pPr>
            <a:r>
              <a:rPr lang="en-US" sz="1000" cap="none" dirty="0">
                <a:solidFill>
                  <a:schemeClr val="accent5">
                    <a:lumMod val="60000"/>
                    <a:lumOff val="40000"/>
                  </a:schemeClr>
                </a:solidFill>
                <a:latin typeface="Arial" panose="020B0604020202020204" pitchFamily="34" charset="0"/>
                <a:cs typeface="Arial" panose="020B0604020202020204" pitchFamily="34" charset="0"/>
              </a:rPr>
              <a:t>Yes, ACT will be offering an option for Non-Saturday and Special testing for the June 2020 test date.</a:t>
            </a:r>
          </a:p>
          <a:p>
            <a:pPr marL="171450" indent="-171450">
              <a:lnSpc>
                <a:spcPct val="100000"/>
              </a:lnSpc>
            </a:pPr>
            <a:r>
              <a:rPr lang="en-US" sz="1200" cap="none">
                <a:solidFill>
                  <a:srgbClr val="0000FF"/>
                </a:solidFill>
                <a:latin typeface="Times New Roman"/>
                <a:ea typeface="+mn-lt"/>
                <a:cs typeface="+mn-lt"/>
              </a:rPr>
              <a:t>Register Today &amp; Take 2 times no later than Oct of your 12th Grade year - </a:t>
            </a:r>
            <a:r>
              <a:rPr lang="en-US" sz="1200" cap="none" dirty="0">
                <a:solidFill>
                  <a:srgbClr val="0000FF"/>
                </a:solidFill>
                <a:latin typeface="Times New Roman"/>
                <a:ea typeface="+mn-lt"/>
                <a:cs typeface="+mn-lt"/>
                <a:hlinkClick r:id="rId4"/>
              </a:rPr>
              <a:t>https://www.act.org/content/act/en/products-and-services/the-act/registration.html</a:t>
            </a:r>
            <a:endParaRPr lang="en-US">
              <a:solidFill>
                <a:srgbClr val="0000FF"/>
              </a:solidFill>
              <a:latin typeface="Times New Roman"/>
            </a:endParaRPr>
          </a:p>
          <a:p>
            <a:pPr marL="171450" indent="-171450">
              <a:lnSpc>
                <a:spcPct val="100000"/>
              </a:lnSpc>
            </a:pPr>
            <a:r>
              <a:rPr lang="en-US" sz="1200" cap="none">
                <a:solidFill>
                  <a:schemeClr val="accent5">
                    <a:lumMod val="60000"/>
                    <a:lumOff val="40000"/>
                  </a:schemeClr>
                </a:solidFill>
                <a:latin typeface="Arial"/>
                <a:cs typeface="Arial"/>
              </a:rPr>
              <a:t>Free ACT </a:t>
            </a:r>
            <a:r>
              <a:rPr lang="en-US" sz="1200" cap="none" dirty="0">
                <a:solidFill>
                  <a:schemeClr val="accent5">
                    <a:lumMod val="60000"/>
                    <a:lumOff val="40000"/>
                  </a:schemeClr>
                </a:solidFill>
                <a:latin typeface="Arial"/>
                <a:cs typeface="Arial"/>
              </a:rPr>
              <a:t>Practice</a:t>
            </a:r>
          </a:p>
          <a:p>
            <a:pPr lvl="1">
              <a:lnSpc>
                <a:spcPct val="100000"/>
              </a:lnSpc>
            </a:pPr>
            <a:r>
              <a:rPr lang="en-US" sz="1000" cap="none" dirty="0">
                <a:solidFill>
                  <a:schemeClr val="accent5">
                    <a:lumMod val="60000"/>
                    <a:lumOff val="40000"/>
                  </a:schemeClr>
                </a:solidFill>
                <a:latin typeface="Arial" panose="020B0604020202020204" pitchFamily="34" charset="0"/>
                <a:cs typeface="Arial" panose="020B0604020202020204" pitchFamily="34" charset="0"/>
                <a:hlinkClick r:id="rId5"/>
              </a:rPr>
              <a:t>https://www.act.org/content/act/en/products-and-services/the-act/test-preparation/math-practice-test-questions.html?page=0&amp;chapter=0</a:t>
            </a:r>
            <a:endParaRPr lang="en-US" sz="1000" cap="none" dirty="0">
              <a:solidFill>
                <a:schemeClr val="accent5">
                  <a:lumMod val="60000"/>
                  <a:lumOff val="40000"/>
                </a:schemeClr>
              </a:solidFill>
              <a:latin typeface="Arial" panose="020B0604020202020204" pitchFamily="34" charset="0"/>
              <a:cs typeface="Arial" panose="020B0604020202020204" pitchFamily="34" charset="0"/>
            </a:endParaRPr>
          </a:p>
          <a:p>
            <a:pPr lvl="1">
              <a:lnSpc>
                <a:spcPct val="100000"/>
              </a:lnSpc>
            </a:pPr>
            <a:r>
              <a:rPr lang="en-US" sz="1000" cap="none" dirty="0">
                <a:solidFill>
                  <a:schemeClr val="accent5">
                    <a:lumMod val="60000"/>
                    <a:lumOff val="40000"/>
                  </a:schemeClr>
                </a:solidFill>
                <a:latin typeface="Arial" panose="020B0604020202020204" pitchFamily="34" charset="0"/>
                <a:cs typeface="Arial" panose="020B0604020202020204" pitchFamily="34" charset="0"/>
                <a:hlinkClick r:id="rId6"/>
              </a:rPr>
              <a:t>http://www.act.org/content/act/en/products-and-services/the-act/test-preparation/act-academy.html</a:t>
            </a:r>
            <a:endParaRPr lang="en-US" sz="1000" cap="none" dirty="0">
              <a:solidFill>
                <a:schemeClr val="accent5">
                  <a:lumMod val="60000"/>
                  <a:lumOff val="40000"/>
                </a:schemeClr>
              </a:solidFill>
              <a:latin typeface="Arial" panose="020B0604020202020204" pitchFamily="34" charset="0"/>
              <a:cs typeface="Arial" panose="020B0604020202020204" pitchFamily="34" charset="0"/>
            </a:endParaRPr>
          </a:p>
          <a:p>
            <a:pPr lvl="1">
              <a:lnSpc>
                <a:spcPct val="100000"/>
              </a:lnSpc>
            </a:pPr>
            <a:endParaRPr lang="en-US" sz="1000" cap="none"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5" name="Picture 5">
            <a:extLst>
              <a:ext uri="{FF2B5EF4-FFF2-40B4-BE49-F238E27FC236}">
                <a16:creationId xmlns:a16="http://schemas.microsoft.com/office/drawing/2014/main" id="{AE0E2AA8-8E42-46B5-B59F-A33B485687E0}"/>
              </a:ext>
            </a:extLst>
          </p:cNvPr>
          <p:cNvPicPr>
            <a:picLocks noChangeAspect="1"/>
          </p:cNvPicPr>
          <p:nvPr/>
        </p:nvPicPr>
        <p:blipFill>
          <a:blip r:embed="rId8"/>
          <a:stretch>
            <a:fillRect/>
          </a:stretch>
        </p:blipFill>
        <p:spPr>
          <a:xfrm>
            <a:off x="558800" y="823745"/>
            <a:ext cx="10515600" cy="3750009"/>
          </a:xfrm>
          <a:prstGeom prst="rect">
            <a:avLst/>
          </a:prstGeom>
        </p:spPr>
      </p:pic>
    </p:spTree>
    <p:extLst>
      <p:ext uri="{BB962C8B-B14F-4D97-AF65-F5344CB8AC3E}">
        <p14:creationId xmlns:p14="http://schemas.microsoft.com/office/powerpoint/2010/main" val="3416009138"/>
      </p:ext>
    </p:extLst>
  </p:cSld>
  <p:clrMapOvr>
    <a:masterClrMapping/>
  </p:clrMapOvr>
  <mc:AlternateContent xmlns:mc="http://schemas.openxmlformats.org/markup-compatibility/2006" xmlns:p14="http://schemas.microsoft.com/office/powerpoint/2010/main">
    <mc:Choice Requires="p14">
      <p:transition spd="slow" p14:dur="2000" advTm="55539"/>
    </mc:Choice>
    <mc:Fallback xmlns="">
      <p:transition spd="slow" advTm="5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7C20A0-BD08-4315-BE42-56F2B41F8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7D5331-B093-4784-99E0-88AFBACF6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72000"/>
            <a:ext cx="12192000" cy="2286000"/>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0" y="4945678"/>
            <a:ext cx="10792837" cy="1151965"/>
          </a:xfrm>
        </p:spPr>
        <p:txBody>
          <a:bodyPr>
            <a:normAutofit/>
          </a:bodyPr>
          <a:lstStyle/>
          <a:p>
            <a:r>
              <a:rPr lang="en-US" sz="3800" dirty="0" err="1">
                <a:solidFill>
                  <a:srgbClr val="FFFFFF"/>
                </a:solidFill>
              </a:rPr>
              <a:t>QuestBridge</a:t>
            </a:r>
            <a:r>
              <a:rPr lang="en-US" sz="3800" dirty="0">
                <a:solidFill>
                  <a:srgbClr val="FFFFFF"/>
                </a:solidFill>
              </a:rPr>
              <a:t> Scholarship </a:t>
            </a:r>
            <a:br>
              <a:rPr lang="en-US" sz="3800" dirty="0">
                <a:solidFill>
                  <a:srgbClr val="FFFFFF"/>
                </a:solidFill>
              </a:rPr>
            </a:br>
            <a:endParaRPr lang="en-US" sz="3800" dirty="0">
              <a:solidFill>
                <a:srgbClr val="FFFFFF"/>
              </a:solidFill>
              <a:latin typeface="Arial Rounded MT Bold" panose="020F0704030504030204" pitchFamily="34" charset="0"/>
            </a:endParaRPr>
          </a:p>
        </p:txBody>
      </p:sp>
      <p:pic>
        <p:nvPicPr>
          <p:cNvPr id="3" name="Online Media 2" title="The National College Match">
            <a:hlinkClick r:id="" action="ppaction://media"/>
            <a:extLst>
              <a:ext uri="{FF2B5EF4-FFF2-40B4-BE49-F238E27FC236}">
                <a16:creationId xmlns:a16="http://schemas.microsoft.com/office/drawing/2014/main" id="{4A6F35A6-565F-48FB-9EB2-8783B30DDE6E}"/>
              </a:ext>
            </a:extLst>
          </p:cNvPr>
          <p:cNvPicPr>
            <a:picLocks noRot="1" noChangeAspect="1"/>
          </p:cNvPicPr>
          <p:nvPr>
            <a:videoFile r:link="rId1"/>
          </p:nvPr>
        </p:nvPicPr>
        <p:blipFill>
          <a:blip r:embed="rId4"/>
          <a:stretch>
            <a:fillRect/>
          </a:stretch>
        </p:blipFill>
        <p:spPr>
          <a:xfrm>
            <a:off x="717618" y="1074114"/>
            <a:ext cx="4931275" cy="2786170"/>
          </a:xfrm>
          <a:prstGeom prst="rect">
            <a:avLst/>
          </a:prstGeom>
        </p:spPr>
      </p:pic>
      <p:sp>
        <p:nvSpPr>
          <p:cNvPr id="6" name="Content Placeholder 5"/>
          <p:cNvSpPr>
            <a:spLocks noGrp="1"/>
          </p:cNvSpPr>
          <p:nvPr>
            <p:ph sz="quarter" idx="13"/>
          </p:nvPr>
        </p:nvSpPr>
        <p:spPr>
          <a:xfrm>
            <a:off x="6092190" y="674369"/>
            <a:ext cx="5386447" cy="3510952"/>
          </a:xfrm>
        </p:spPr>
        <p:txBody>
          <a:bodyPr anchor="t">
            <a:normAutofit fontScale="92500"/>
          </a:bodyPr>
          <a:lstStyle/>
          <a:p>
            <a:pPr marL="0" indent="0">
              <a:lnSpc>
                <a:spcPct val="110000"/>
              </a:lnSpc>
              <a:buNone/>
            </a:pPr>
            <a:r>
              <a:rPr lang="en-US" sz="700" cap="none" dirty="0">
                <a:latin typeface="Arial" panose="020B0604020202020204" pitchFamily="34" charset="0"/>
                <a:cs typeface="Arial" panose="020B0604020202020204" pitchFamily="34" charset="0"/>
              </a:rPr>
              <a:t> </a:t>
            </a:r>
          </a:p>
          <a:p>
            <a:pPr marL="0" indent="0">
              <a:lnSpc>
                <a:spcPct val="110000"/>
              </a:lnSpc>
              <a:buNone/>
            </a:pPr>
            <a:r>
              <a:rPr lang="en-US" sz="1300" cap="none" dirty="0">
                <a:solidFill>
                  <a:schemeClr val="bg2">
                    <a:lumMod val="60000"/>
                    <a:lumOff val="4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https://www.questbridge.org/high-school-students/national-college-match</a:t>
            </a:r>
            <a:endParaRPr lang="en-US" sz="1300" cap="none" dirty="0">
              <a:solidFill>
                <a:schemeClr val="bg2">
                  <a:lumMod val="60000"/>
                  <a:lumOff val="40000"/>
                </a:schemeClr>
              </a:solidFill>
              <a:latin typeface="Arial" panose="020B0604020202020204" pitchFamily="34" charset="0"/>
              <a:cs typeface="Arial" panose="020B0604020202020204" pitchFamily="34" charset="0"/>
            </a:endParaRPr>
          </a:p>
          <a:p>
            <a:pPr>
              <a:lnSpc>
                <a:spcPct val="110000"/>
              </a:lnSpc>
            </a:pPr>
            <a:r>
              <a:rPr lang="en-US" sz="1200" cap="none" dirty="0">
                <a:solidFill>
                  <a:srgbClr val="FFFFFF"/>
                </a:solidFill>
                <a:latin typeface="Arial" panose="020B0604020202020204" pitchFamily="34" charset="0"/>
                <a:cs typeface="Arial" panose="020B0604020202020204" pitchFamily="34" charset="0"/>
              </a:rPr>
              <a:t>Are you a low-income high school senior who has excelled academically, but feels that the nation’s best colleges are financially out of reach? The </a:t>
            </a:r>
            <a:r>
              <a:rPr lang="en-US" sz="1200" cap="none" dirty="0" err="1">
                <a:solidFill>
                  <a:srgbClr val="FFFFFF"/>
                </a:solidFill>
                <a:latin typeface="Arial" panose="020B0604020202020204" pitchFamily="34" charset="0"/>
                <a:cs typeface="Arial" panose="020B0604020202020204" pitchFamily="34" charset="0"/>
              </a:rPr>
              <a:t>QuestBridge</a:t>
            </a:r>
            <a:r>
              <a:rPr lang="en-US" sz="1200" cap="none" dirty="0">
                <a:solidFill>
                  <a:srgbClr val="FFFFFF"/>
                </a:solidFill>
                <a:latin typeface="Arial" panose="020B0604020202020204" pitchFamily="34" charset="0"/>
                <a:cs typeface="Arial" panose="020B0604020202020204" pitchFamily="34" charset="0"/>
              </a:rPr>
              <a:t> National College Match can be your pathway to a top college. Through this college and scholarship application process, you can apply for free to the nation’s best colleges and be considered for early admission and a full four-year scholarship from the college. </a:t>
            </a:r>
          </a:p>
          <a:p>
            <a:pPr lvl="1">
              <a:lnSpc>
                <a:spcPct val="110000"/>
              </a:lnSpc>
            </a:pPr>
            <a:r>
              <a:rPr lang="en-US" sz="1000" cap="none" dirty="0">
                <a:solidFill>
                  <a:srgbClr val="FFFFFF"/>
                </a:solidFill>
                <a:latin typeface="Arial" panose="020B0604020202020204" pitchFamily="34" charset="0"/>
                <a:cs typeface="Arial" panose="020B0604020202020204" pitchFamily="34" charset="0"/>
              </a:rPr>
              <a:t>If you are on Fee or Reduced Lunch or qualify for it or received any type of social services benefits,  then you should consider applying</a:t>
            </a:r>
          </a:p>
          <a:p>
            <a:pPr>
              <a:lnSpc>
                <a:spcPct val="110000"/>
              </a:lnSpc>
            </a:pPr>
            <a:r>
              <a:rPr lang="en-US" sz="1200" cap="none" dirty="0">
                <a:solidFill>
                  <a:srgbClr val="FFFFFF"/>
                </a:solidFill>
                <a:latin typeface="Arial" panose="020B0604020202020204" pitchFamily="34" charset="0"/>
                <a:cs typeface="Arial" panose="020B0604020202020204" pitchFamily="34" charset="0"/>
              </a:rPr>
              <a:t>The Match Scholarship is offered as part of a generous financial aid package provided by the college that covers the cost of attendance, including:</a:t>
            </a:r>
          </a:p>
          <a:p>
            <a:pPr lvl="1">
              <a:lnSpc>
                <a:spcPct val="110000"/>
              </a:lnSpc>
            </a:pPr>
            <a:r>
              <a:rPr lang="en-US" sz="1000" cap="none" dirty="0">
                <a:solidFill>
                  <a:srgbClr val="FFFFFF"/>
                </a:solidFill>
                <a:latin typeface="Arial" panose="020B0604020202020204" pitchFamily="34" charset="0"/>
                <a:cs typeface="Arial" panose="020B0604020202020204" pitchFamily="34" charset="0"/>
              </a:rPr>
              <a:t>Tuition and fees</a:t>
            </a:r>
          </a:p>
          <a:p>
            <a:pPr lvl="1">
              <a:lnSpc>
                <a:spcPct val="110000"/>
              </a:lnSpc>
            </a:pPr>
            <a:r>
              <a:rPr lang="en-US" sz="1000" cap="none" dirty="0">
                <a:solidFill>
                  <a:srgbClr val="FFFFFF"/>
                </a:solidFill>
                <a:latin typeface="Arial" panose="020B0604020202020204" pitchFamily="34" charset="0"/>
                <a:cs typeface="Arial" panose="020B0604020202020204" pitchFamily="34" charset="0"/>
              </a:rPr>
              <a:t>Room and board</a:t>
            </a:r>
          </a:p>
          <a:p>
            <a:pPr lvl="1">
              <a:lnSpc>
                <a:spcPct val="110000"/>
              </a:lnSpc>
            </a:pPr>
            <a:r>
              <a:rPr lang="en-US" sz="1000" cap="none" dirty="0">
                <a:solidFill>
                  <a:srgbClr val="FFFFFF"/>
                </a:solidFill>
                <a:latin typeface="Arial" panose="020B0604020202020204" pitchFamily="34" charset="0"/>
                <a:cs typeface="Arial" panose="020B0604020202020204" pitchFamily="34" charset="0"/>
              </a:rPr>
              <a:t>Books and supplies</a:t>
            </a:r>
          </a:p>
          <a:p>
            <a:pPr lvl="1">
              <a:lnSpc>
                <a:spcPct val="110000"/>
              </a:lnSpc>
            </a:pPr>
            <a:r>
              <a:rPr lang="en-US" sz="1000" cap="none" dirty="0">
                <a:solidFill>
                  <a:srgbClr val="FFFFFF"/>
                </a:solidFill>
                <a:latin typeface="Arial" panose="020B0604020202020204" pitchFamily="34" charset="0"/>
                <a:cs typeface="Arial" panose="020B0604020202020204" pitchFamily="34" charset="0"/>
              </a:rPr>
              <a:t>Travel expenses</a:t>
            </a:r>
          </a:p>
          <a:p>
            <a:pPr>
              <a:lnSpc>
                <a:spcPct val="110000"/>
              </a:lnSpc>
            </a:pPr>
            <a:endParaRPr lang="en-US" sz="700" cap="none" dirty="0">
              <a:latin typeface="Arial" panose="020B0604020202020204" pitchFamily="34" charset="0"/>
              <a:cs typeface="Arial" panose="020B0604020202020204" pitchFamily="34" charset="0"/>
            </a:endParaRPr>
          </a:p>
          <a:p>
            <a:pPr>
              <a:lnSpc>
                <a:spcPct val="110000"/>
              </a:lnSpc>
            </a:pPr>
            <a:endParaRPr lang="en-US" sz="700" dirty="0">
              <a:latin typeface="Arial" panose="020B0604020202020204" pitchFamily="34" charset="0"/>
              <a:cs typeface="Arial" panose="020B0604020202020204" pitchFamily="34" charset="0"/>
            </a:endParaRPr>
          </a:p>
          <a:p>
            <a:pPr>
              <a:lnSpc>
                <a:spcPct val="110000"/>
              </a:lnSpc>
            </a:pPr>
            <a:endParaRPr lang="en-US" sz="700" dirty="0">
              <a:latin typeface="Arial" panose="020B0604020202020204" pitchFamily="34" charset="0"/>
              <a:cs typeface="Arial" panose="020B0604020202020204" pitchFamily="34" charset="0"/>
            </a:endParaRPr>
          </a:p>
          <a:p>
            <a:pPr>
              <a:lnSpc>
                <a:spcPct val="110000"/>
              </a:lnSpc>
            </a:pPr>
            <a:endParaRPr lang="en-US" sz="700" dirty="0">
              <a:latin typeface="Arial" panose="020B0604020202020204" pitchFamily="34" charset="0"/>
              <a:cs typeface="Arial" panose="020B0604020202020204" pitchFamily="34" charset="0"/>
            </a:endParaRPr>
          </a:p>
          <a:p>
            <a:pPr>
              <a:lnSpc>
                <a:spcPct val="110000"/>
              </a:lnSpc>
            </a:pPr>
            <a:endParaRPr lang="en-US" sz="700" dirty="0"/>
          </a:p>
          <a:p>
            <a:pPr>
              <a:lnSpc>
                <a:spcPct val="110000"/>
              </a:lnSpc>
            </a:pPr>
            <a:endParaRPr lang="en-US" sz="700" dirty="0"/>
          </a:p>
        </p:txBody>
      </p:sp>
    </p:spTree>
    <p:extLst>
      <p:ext uri="{BB962C8B-B14F-4D97-AF65-F5344CB8AC3E}">
        <p14:creationId xmlns:p14="http://schemas.microsoft.com/office/powerpoint/2010/main" val="519706058"/>
      </p:ext>
    </p:extLst>
  </p:cSld>
  <p:clrMapOvr>
    <a:masterClrMapping/>
  </p:clrMapOvr>
  <mc:AlternateContent xmlns:mc="http://schemas.openxmlformats.org/markup-compatibility/2006" xmlns:p14="http://schemas.microsoft.com/office/powerpoint/2010/main">
    <mc:Choice Requires="p14">
      <p:transition spd="slow" p14:dur="2000" advTm="700"/>
    </mc:Choice>
    <mc:Fallback xmlns="">
      <p:transition spd="slow" advTm="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Find your College Fit &amp; Your Timeline for College Research</a:t>
            </a:r>
          </a:p>
        </p:txBody>
      </p:sp>
      <p:sp>
        <p:nvSpPr>
          <p:cNvPr id="3" name="Content Placeholder 2"/>
          <p:cNvSpPr>
            <a:spLocks noGrp="1"/>
          </p:cNvSpPr>
          <p:nvPr>
            <p:ph sz="quarter" idx="13"/>
          </p:nvPr>
        </p:nvSpPr>
        <p:spPr/>
        <p:txBody>
          <a:bodyPr>
            <a:normAutofit/>
          </a:bodyPr>
          <a:lstStyle/>
          <a:p>
            <a:r>
              <a:rPr lang="en-US" sz="1900" dirty="0">
                <a:solidFill>
                  <a:schemeClr val="accent5">
                    <a:lumMod val="60000"/>
                    <a:lumOff val="40000"/>
                  </a:schemeClr>
                </a:solidFill>
                <a:latin typeface="Arial" panose="020B0604020202020204" pitchFamily="34" charset="0"/>
                <a:cs typeface="Arial" panose="020B0604020202020204" pitchFamily="34" charset="0"/>
              </a:rPr>
              <a:t>Find Your Fit by completing this step by step activity:</a:t>
            </a:r>
          </a:p>
          <a:p>
            <a:pPr lvl="1"/>
            <a:r>
              <a:rPr lang="en-US" sz="1700" dirty="0">
                <a:latin typeface="Arial" panose="020B0604020202020204" pitchFamily="34" charset="0"/>
                <a:cs typeface="Arial" panose="020B0604020202020204" pitchFamily="34" charset="0"/>
                <a:hlinkClick r:id="rId4"/>
              </a:rPr>
              <a:t>https://bigfuture.collegeboard.org/find-colleges/how-to-find-your-college-fit/college-search-step-by-step </a:t>
            </a:r>
            <a:endParaRPr lang="en-US" sz="1700" dirty="0">
              <a:latin typeface="Arial" panose="020B0604020202020204" pitchFamily="34" charset="0"/>
              <a:cs typeface="Arial" panose="020B0604020202020204" pitchFamily="34" charset="0"/>
            </a:endParaRPr>
          </a:p>
          <a:p>
            <a:r>
              <a:rPr lang="en-US" sz="1900" dirty="0">
                <a:solidFill>
                  <a:schemeClr val="accent5">
                    <a:lumMod val="60000"/>
                    <a:lumOff val="40000"/>
                  </a:schemeClr>
                </a:solidFill>
                <a:latin typeface="Arial" panose="020B0604020202020204" pitchFamily="34" charset="0"/>
                <a:cs typeface="Arial" panose="020B0604020202020204" pitchFamily="34" charset="0"/>
              </a:rPr>
              <a:t>Timeline for college research</a:t>
            </a:r>
          </a:p>
          <a:p>
            <a:pPr lvl="1"/>
            <a:r>
              <a:rPr lang="en-US" sz="1700" dirty="0">
                <a:latin typeface="Arial" panose="020B0604020202020204" pitchFamily="34" charset="0"/>
                <a:cs typeface="Arial" panose="020B0604020202020204" pitchFamily="34" charset="0"/>
                <a:hlinkClick r:id="rId5"/>
              </a:rPr>
              <a:t>https://college-connections.com/juniors-college-prep-spring-semester-to-do-list/</a:t>
            </a:r>
            <a:endParaRPr lang="en-US" sz="17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7292777"/>
      </p:ext>
    </p:extLst>
  </p:cSld>
  <p:clrMapOvr>
    <a:masterClrMapping/>
  </p:clrMapOvr>
  <mc:AlternateContent xmlns:mc="http://schemas.openxmlformats.org/markup-compatibility/2006" xmlns:p14="http://schemas.microsoft.com/office/powerpoint/2010/main">
    <mc:Choice Requires="p14">
      <p:transition spd="slow" p14:dur="2000" advTm="416"/>
    </mc:Choice>
    <mc:Fallback xmlns="">
      <p:transition spd="slow" advTm="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a:t>
            </a:r>
            <a:r>
              <a:rPr lang="en-US" dirty="0" err="1"/>
              <a:t>FInd</a:t>
            </a:r>
            <a:r>
              <a:rPr lang="en-US" dirty="0"/>
              <a:t> Scholarships in Naviance</a:t>
            </a:r>
          </a:p>
        </p:txBody>
      </p:sp>
      <p:sp>
        <p:nvSpPr>
          <p:cNvPr id="3" name="Content Placeholder 2"/>
          <p:cNvSpPr>
            <a:spLocks noGrp="1"/>
          </p:cNvSpPr>
          <p:nvPr>
            <p:ph sz="quarter" idx="13"/>
          </p:nvPr>
        </p:nvSpPr>
        <p:spPr/>
        <p:txBody>
          <a:bodyPr>
            <a:normAutofit/>
          </a:bodyPr>
          <a:lstStyle/>
          <a:p>
            <a:r>
              <a:rPr lang="en-US" dirty="0">
                <a:solidFill>
                  <a:schemeClr val="accent5">
                    <a:lumMod val="60000"/>
                    <a:lumOff val="40000"/>
                  </a:schemeClr>
                </a:solidFill>
              </a:rPr>
              <a:t>Scholarship Match or National Scholarship search</a:t>
            </a:r>
          </a:p>
          <a:p>
            <a:pPr lvl="1"/>
            <a:r>
              <a:rPr lang="en-US" dirty="0">
                <a:solidFill>
                  <a:schemeClr val="accent5">
                    <a:lumMod val="60000"/>
                    <a:lumOff val="40000"/>
                  </a:schemeClr>
                </a:solidFill>
                <a:latin typeface="Arial" panose="020B0604020202020204" pitchFamily="34" charset="0"/>
                <a:cs typeface="Arial" panose="020B0604020202020204" pitchFamily="34" charset="0"/>
              </a:rPr>
              <a:t>After logging Into Naviance via Clever Click on “Colleges” and then click on “Scholarships &amp; Money”</a:t>
            </a:r>
          </a:p>
          <a:p>
            <a:pPr lvl="1"/>
            <a:r>
              <a:rPr lang="en-US" dirty="0">
                <a:solidFill>
                  <a:schemeClr val="accent5">
                    <a:lumMod val="60000"/>
                    <a:lumOff val="40000"/>
                  </a:schemeClr>
                </a:solidFill>
                <a:latin typeface="Arial" panose="020B0604020202020204" pitchFamily="34" charset="0"/>
                <a:cs typeface="Arial" panose="020B0604020202020204" pitchFamily="34" charset="0"/>
              </a:rPr>
              <a:t>Then, click </a:t>
            </a:r>
            <a:r>
              <a:rPr lang="en-US" b="1" dirty="0">
                <a:solidFill>
                  <a:schemeClr val="accent5">
                    <a:lumMod val="60000"/>
                    <a:lumOff val="40000"/>
                  </a:schemeClr>
                </a:solidFill>
                <a:latin typeface="Arial" panose="020B0604020202020204" pitchFamily="34" charset="0"/>
                <a:cs typeface="Arial" panose="020B0604020202020204" pitchFamily="34" charset="0"/>
              </a:rPr>
              <a:t>Scholarship Match</a:t>
            </a:r>
            <a:r>
              <a:rPr lang="en-US" dirty="0">
                <a:solidFill>
                  <a:schemeClr val="accent5">
                    <a:lumMod val="60000"/>
                    <a:lumOff val="40000"/>
                  </a:schemeClr>
                </a:solidFill>
                <a:latin typeface="Arial" panose="020B0604020202020204" pitchFamily="34" charset="0"/>
                <a:cs typeface="Arial" panose="020B0604020202020204" pitchFamily="34" charset="0"/>
              </a:rPr>
              <a:t> or </a:t>
            </a:r>
            <a:r>
              <a:rPr lang="en-US" b="1" dirty="0">
                <a:solidFill>
                  <a:schemeClr val="accent5">
                    <a:lumMod val="60000"/>
                    <a:lumOff val="40000"/>
                  </a:schemeClr>
                </a:solidFill>
                <a:latin typeface="Arial" panose="020B0604020202020204" pitchFamily="34" charset="0"/>
                <a:cs typeface="Arial" panose="020B0604020202020204" pitchFamily="34" charset="0"/>
              </a:rPr>
              <a:t>National Scholarship Search </a:t>
            </a:r>
          </a:p>
          <a:p>
            <a:pPr lvl="2"/>
            <a:r>
              <a:rPr lang="en-US" sz="900" b="1" dirty="0">
                <a:solidFill>
                  <a:srgbClr val="FF0000"/>
                </a:solidFill>
                <a:latin typeface="Arial" panose="020B0604020202020204" pitchFamily="34" charset="0"/>
                <a:cs typeface="Arial" panose="020B0604020202020204" pitchFamily="34" charset="0"/>
              </a:rPr>
              <a:t> must complete a brief survey to Identify scholarships that you qualify for </a:t>
            </a:r>
          </a:p>
          <a:p>
            <a:pPr lvl="1"/>
            <a:r>
              <a:rPr lang="en-US" dirty="0">
                <a:solidFill>
                  <a:schemeClr val="accent5">
                    <a:lumMod val="60000"/>
                    <a:lumOff val="40000"/>
                  </a:schemeClr>
                </a:solidFill>
                <a:latin typeface="Arial" panose="020B0604020202020204" pitchFamily="34" charset="0"/>
                <a:cs typeface="Arial" panose="020B0604020202020204" pitchFamily="34" charset="0"/>
              </a:rPr>
              <a:t>The list shows the reason for the matching criteria and an application deadline.</a:t>
            </a:r>
          </a:p>
          <a:p>
            <a:pPr marL="0" indent="0">
              <a:buNone/>
            </a:pPr>
            <a:endParaRPr lang="en-US" sz="1800" dirty="0">
              <a:solidFill>
                <a:srgbClr val="FF0000"/>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220471"/>
      </p:ext>
    </p:extLst>
  </p:cSld>
  <p:clrMapOvr>
    <a:masterClrMapping/>
  </p:clrMapOvr>
  <mc:AlternateContent xmlns:mc="http://schemas.openxmlformats.org/markup-compatibility/2006" xmlns:p14="http://schemas.microsoft.com/office/powerpoint/2010/main">
    <mc:Choice Requires="p14">
      <p:transition spd="slow" p14:dur="2000" advTm="71368"/>
    </mc:Choice>
    <mc:Fallback xmlns="">
      <p:transition spd="slow" advTm="7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0AB8-EE4C-4405-86B7-96CA254A137C}"/>
              </a:ext>
            </a:extLst>
          </p:cNvPr>
          <p:cNvSpPr>
            <a:spLocks noGrp="1"/>
          </p:cNvSpPr>
          <p:nvPr>
            <p:ph type="title"/>
          </p:nvPr>
        </p:nvSpPr>
        <p:spPr/>
        <p:txBody>
          <a:bodyPr/>
          <a:lstStyle/>
          <a:p>
            <a:r>
              <a:rPr lang="en-US" dirty="0"/>
              <a:t>Start this Summer</a:t>
            </a:r>
          </a:p>
        </p:txBody>
      </p:sp>
      <p:pic>
        <p:nvPicPr>
          <p:cNvPr id="5" name="Content Placeholder 4">
            <a:extLst>
              <a:ext uri="{FF2B5EF4-FFF2-40B4-BE49-F238E27FC236}">
                <a16:creationId xmlns:a16="http://schemas.microsoft.com/office/drawing/2014/main" id="{50974281-6926-4F40-B375-99A83CFA9D93}"/>
              </a:ext>
            </a:extLst>
          </p:cNvPr>
          <p:cNvPicPr>
            <a:picLocks noGrp="1" noChangeAspect="1"/>
          </p:cNvPicPr>
          <p:nvPr>
            <p:ph sz="quarter" idx="13"/>
          </p:nvPr>
        </p:nvPicPr>
        <p:blipFill>
          <a:blip r:embed="rId2"/>
          <a:stretch>
            <a:fillRect/>
          </a:stretch>
        </p:blipFill>
        <p:spPr>
          <a:xfrm>
            <a:off x="5960920" y="2020525"/>
            <a:ext cx="2715532" cy="1603824"/>
          </a:xfrm>
          <a:prstGeom prst="rect">
            <a:avLst/>
          </a:prstGeom>
        </p:spPr>
      </p:pic>
      <p:sp>
        <p:nvSpPr>
          <p:cNvPr id="4" name="Rectangle 3">
            <a:extLst>
              <a:ext uri="{FF2B5EF4-FFF2-40B4-BE49-F238E27FC236}">
                <a16:creationId xmlns:a16="http://schemas.microsoft.com/office/drawing/2014/main" id="{ACFCD21C-D02F-44C5-815D-900E1037316E}"/>
              </a:ext>
            </a:extLst>
          </p:cNvPr>
          <p:cNvSpPr/>
          <p:nvPr/>
        </p:nvSpPr>
        <p:spPr>
          <a:xfrm rot="20530526">
            <a:off x="6908817" y="4255245"/>
            <a:ext cx="2793793" cy="2585323"/>
          </a:xfrm>
          <a:prstGeom prst="rect">
            <a:avLst/>
          </a:prstGeom>
          <a:noFill/>
        </p:spPr>
        <p:txBody>
          <a:bodyPr wrap="squar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Start this Summer</a:t>
            </a:r>
          </a:p>
          <a:p>
            <a:pPr algn="ctr"/>
            <a:endParaRPr lang="en-US" sz="5400" b="0" cap="none" spc="0" dirty="0">
              <a:ln w="0"/>
              <a:solidFill>
                <a:srgbClr val="FF0000"/>
              </a:solidFill>
              <a:effectLst>
                <a:reflection blurRad="6350" stA="53000" endA="300" endPos="35500" dir="5400000" sy="-90000" algn="bl" rotWithShape="0"/>
              </a:effectLst>
            </a:endParaRPr>
          </a:p>
        </p:txBody>
      </p:sp>
      <p:sp>
        <p:nvSpPr>
          <p:cNvPr id="6" name="Rectangle 5">
            <a:extLst>
              <a:ext uri="{FF2B5EF4-FFF2-40B4-BE49-F238E27FC236}">
                <a16:creationId xmlns:a16="http://schemas.microsoft.com/office/drawing/2014/main" id="{62BB1C47-AC63-4FAA-8021-DC4E6337BE5B}"/>
              </a:ext>
            </a:extLst>
          </p:cNvPr>
          <p:cNvSpPr/>
          <p:nvPr/>
        </p:nvSpPr>
        <p:spPr>
          <a:xfrm rot="20530526">
            <a:off x="8692173" y="2644180"/>
            <a:ext cx="3512061" cy="2585323"/>
          </a:xfrm>
          <a:prstGeom prst="rect">
            <a:avLst/>
          </a:prstGeom>
          <a:noFill/>
        </p:spPr>
        <p:txBody>
          <a:bodyPr wrap="square" lIns="91440" tIns="45720" rIns="91440" bIns="45720">
            <a:spAutoFit/>
          </a:bodyPr>
          <a:lstStyle/>
          <a:p>
            <a:pPr algn="ctr"/>
            <a:r>
              <a:rPr lang="en-US" sz="5400" b="0" cap="none" spc="0" dirty="0">
                <a:ln w="0"/>
                <a:solidFill>
                  <a:schemeClr val="bg2">
                    <a:lumMod val="40000"/>
                    <a:lumOff val="60000"/>
                  </a:schemeClr>
                </a:solidFill>
                <a:effectLst>
                  <a:reflection blurRad="6350" stA="53000" endA="300" endPos="35500" dir="5400000" sy="-90000" algn="bl" rotWithShape="0"/>
                </a:effectLst>
              </a:rPr>
              <a:t>Start this Summer</a:t>
            </a:r>
          </a:p>
          <a:p>
            <a:pPr algn="ctr"/>
            <a:endParaRPr lang="en-US" sz="5400" b="0" cap="none" spc="0" dirty="0">
              <a:ln w="0"/>
              <a:solidFill>
                <a:schemeClr val="bg2">
                  <a:lumMod val="40000"/>
                  <a:lumOff val="60000"/>
                </a:schemeClr>
              </a:solidFill>
              <a:effectLst>
                <a:reflection blurRad="6350" stA="53000" endA="300" endPos="35500" dir="5400000" sy="-90000" algn="bl" rotWithShape="0"/>
              </a:effectLst>
            </a:endParaRPr>
          </a:p>
        </p:txBody>
      </p:sp>
      <p:sp>
        <p:nvSpPr>
          <p:cNvPr id="7" name="Rectangle 6">
            <a:extLst>
              <a:ext uri="{FF2B5EF4-FFF2-40B4-BE49-F238E27FC236}">
                <a16:creationId xmlns:a16="http://schemas.microsoft.com/office/drawing/2014/main" id="{4F634AB2-E3EF-4C80-B35B-E3A672FF1190}"/>
              </a:ext>
            </a:extLst>
          </p:cNvPr>
          <p:cNvSpPr/>
          <p:nvPr/>
        </p:nvSpPr>
        <p:spPr>
          <a:xfrm rot="20530526">
            <a:off x="386023" y="3125524"/>
            <a:ext cx="2666789" cy="3416320"/>
          </a:xfrm>
          <a:prstGeom prst="rect">
            <a:avLst/>
          </a:prstGeom>
          <a:noFill/>
        </p:spPr>
        <p:txBody>
          <a:bodyPr wrap="squar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Start this Summer</a:t>
            </a:r>
          </a:p>
          <a:p>
            <a:pPr algn="ct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AAE968FD-8EB1-478E-BD62-644BA7EFD606}"/>
              </a:ext>
            </a:extLst>
          </p:cNvPr>
          <p:cNvSpPr/>
          <p:nvPr/>
        </p:nvSpPr>
        <p:spPr>
          <a:xfrm>
            <a:off x="2069869" y="2967335"/>
            <a:ext cx="5399023" cy="923330"/>
          </a:xfrm>
          <a:prstGeom prst="rect">
            <a:avLst/>
          </a:prstGeom>
          <a:noFill/>
        </p:spPr>
        <p:txBody>
          <a:bodyPr wrap="squar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Start This summer</a:t>
            </a:r>
          </a:p>
        </p:txBody>
      </p:sp>
      <p:pic>
        <p:nvPicPr>
          <p:cNvPr id="9" name="Content Placeholder 4">
            <a:extLst>
              <a:ext uri="{FF2B5EF4-FFF2-40B4-BE49-F238E27FC236}">
                <a16:creationId xmlns:a16="http://schemas.microsoft.com/office/drawing/2014/main" id="{8063ACDD-0CEE-46F7-88B2-ADC2AC5B7BEE}"/>
              </a:ext>
            </a:extLst>
          </p:cNvPr>
          <p:cNvPicPr>
            <a:picLocks noChangeAspect="1"/>
          </p:cNvPicPr>
          <p:nvPr/>
        </p:nvPicPr>
        <p:blipFill>
          <a:blip r:embed="rId2"/>
          <a:stretch>
            <a:fillRect/>
          </a:stretch>
        </p:blipFill>
        <p:spPr>
          <a:xfrm>
            <a:off x="3643995" y="1684810"/>
            <a:ext cx="2715532" cy="1603824"/>
          </a:xfrm>
          <a:prstGeom prst="rect">
            <a:avLst/>
          </a:prstGeom>
        </p:spPr>
      </p:pic>
    </p:spTree>
    <p:extLst>
      <p:ext uri="{BB962C8B-B14F-4D97-AF65-F5344CB8AC3E}">
        <p14:creationId xmlns:p14="http://schemas.microsoft.com/office/powerpoint/2010/main" val="281629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Questions?</a:t>
            </a:r>
          </a:p>
        </p:txBody>
      </p:sp>
      <p:sp>
        <p:nvSpPr>
          <p:cNvPr id="3" name="Content Placeholder 2"/>
          <p:cNvSpPr>
            <a:spLocks noGrp="1"/>
          </p:cNvSpPr>
          <p:nvPr>
            <p:ph sz="quarter" idx="13"/>
          </p:nvPr>
        </p:nvSpPr>
        <p:spPr>
          <a:xfrm>
            <a:off x="685800" y="-422031"/>
            <a:ext cx="10394707" cy="5796617"/>
          </a:xfrm>
        </p:spPr>
        <p:txBody>
          <a:bodyPr>
            <a:normAutofit/>
          </a:bodyPr>
          <a:lstStyle/>
          <a:p>
            <a:r>
              <a:rPr lang="en-US" sz="1800" cap="none" dirty="0">
                <a:solidFill>
                  <a:srgbClr val="0000FF"/>
                </a:solidFill>
                <a:latin typeface="Times New Roman"/>
                <a:ea typeface="+mn-lt"/>
                <a:cs typeface="+mn-lt"/>
              </a:rPr>
              <a:t>Feel free to book a Teams meeting with me. </a:t>
            </a:r>
            <a:endParaRPr lang="en-US" sz="1800" dirty="0">
              <a:solidFill>
                <a:srgbClr val="0000FF"/>
              </a:solidFill>
              <a:latin typeface="Times New Roman"/>
              <a:cs typeface="Times New Roman"/>
            </a:endParaRPr>
          </a:p>
          <a:p>
            <a:r>
              <a:rPr lang="en-US" sz="1800" cap="none" dirty="0">
                <a:solidFill>
                  <a:srgbClr val="0000FF"/>
                </a:solidFill>
                <a:latin typeface="Times New Roman"/>
                <a:ea typeface="+mn-lt"/>
                <a:cs typeface="+mn-lt"/>
              </a:rPr>
              <a:t>You can now book and manage appointments using our booking page for July 15</a:t>
            </a:r>
            <a:r>
              <a:rPr lang="en-US" sz="1800" cap="none" baseline="30000" dirty="0">
                <a:solidFill>
                  <a:srgbClr val="0000FF"/>
                </a:solidFill>
                <a:latin typeface="Times New Roman"/>
                <a:ea typeface="+mn-lt"/>
                <a:cs typeface="+mn-lt"/>
              </a:rPr>
              <a:t>th</a:t>
            </a:r>
            <a:r>
              <a:rPr lang="en-US" sz="1800" cap="none" dirty="0">
                <a:solidFill>
                  <a:srgbClr val="0000FF"/>
                </a:solidFill>
                <a:latin typeface="Times New Roman"/>
                <a:ea typeface="+mn-lt"/>
                <a:cs typeface="+mn-lt"/>
              </a:rPr>
              <a:t> 2021 &amp; beyond as I will be unavailable starting June 9</a:t>
            </a:r>
            <a:r>
              <a:rPr lang="en-US" sz="1800" cap="none" baseline="30000" dirty="0">
                <a:solidFill>
                  <a:srgbClr val="0000FF"/>
                </a:solidFill>
                <a:latin typeface="Times New Roman"/>
                <a:ea typeface="+mn-lt"/>
                <a:cs typeface="+mn-lt"/>
              </a:rPr>
              <a:t>th</a:t>
            </a:r>
            <a:r>
              <a:rPr lang="en-US" sz="1800" cap="none" dirty="0">
                <a:solidFill>
                  <a:srgbClr val="0000FF"/>
                </a:solidFill>
                <a:latin typeface="Times New Roman"/>
                <a:ea typeface="+mn-lt"/>
                <a:cs typeface="+mn-lt"/>
              </a:rPr>
              <a:t> due to summer break:</a:t>
            </a:r>
            <a:endParaRPr lang="en-US" sz="1800" dirty="0">
              <a:latin typeface="Times New Roman"/>
              <a:ea typeface="+mn-lt"/>
              <a:cs typeface="+mn-lt"/>
            </a:endParaRPr>
          </a:p>
          <a:p>
            <a:pPr lvl="1"/>
            <a:r>
              <a:rPr lang="en-US" sz="1000" cap="none" dirty="0">
                <a:ea typeface="+mn-lt"/>
                <a:cs typeface="+mn-lt"/>
              </a:rPr>
              <a:t> </a:t>
            </a:r>
            <a:r>
              <a:rPr lang="en-US" sz="1600" cap="none" dirty="0">
                <a:solidFill>
                  <a:srgbClr val="0000FF"/>
                </a:solidFill>
                <a:latin typeface="Arial" panose="020B0604020202020204" pitchFamily="34" charset="0"/>
                <a:ea typeface="+mn-lt"/>
                <a:cs typeface="Arial" panose="020B0604020202020204" pitchFamily="34" charset="0"/>
              </a:rPr>
              <a:t> </a:t>
            </a:r>
            <a:r>
              <a:rPr lang="en-US" sz="1600" cap="none" dirty="0">
                <a:solidFill>
                  <a:srgbClr val="0000FF"/>
                </a:solidFill>
                <a:latin typeface="Arial" panose="020B0604020202020204" pitchFamily="34" charset="0"/>
                <a:ea typeface="+mn-lt"/>
                <a:cs typeface="Arial" panose="020B0604020202020204" pitchFamily="34" charset="0"/>
                <a:hlinkClick r:id="rId4">
                  <a:extLst>
                    <a:ext uri="{A12FA001-AC4F-418D-AE19-62706E023703}">
                      <ahyp:hlinkClr xmlns:ahyp="http://schemas.microsoft.com/office/drawing/2018/hyperlinkcolor" val="tx"/>
                    </a:ext>
                  </a:extLst>
                </a:hlinkClick>
              </a:rPr>
              <a:t>https://outlook.office365.com/owa/calendar/ElkinsHSCCRAdvisor@fortbend.onmicrosoft.com/bookings/</a:t>
            </a:r>
            <a:r>
              <a:rPr lang="en-US" sz="1600" cap="none" dirty="0">
                <a:solidFill>
                  <a:srgbClr val="0000FF"/>
                </a:solidFill>
                <a:latin typeface="Arial" panose="020B0604020202020204" pitchFamily="34" charset="0"/>
                <a:ea typeface="+mn-lt"/>
                <a:cs typeface="Arial" panose="020B0604020202020204" pitchFamily="34" charset="0"/>
              </a:rPr>
              <a:t> </a:t>
            </a:r>
            <a:endParaRPr lang="en-US" sz="1600" dirty="0">
              <a:solidFill>
                <a:srgbClr val="0000FF"/>
              </a:solidFill>
              <a:latin typeface="Arial" panose="020B0604020202020204" pitchFamily="34" charset="0"/>
              <a:cs typeface="Arial" panose="020B0604020202020204" pitchFamily="34" charset="0"/>
            </a:endParaRPr>
          </a:p>
          <a:p>
            <a:endParaRPr lang="en-US" sz="1200" cap="none" dirty="0">
              <a:solidFill>
                <a:schemeClr val="accent5">
                  <a:lumMod val="75000"/>
                </a:schemeClr>
              </a:solidFill>
              <a:latin typeface="Arial"/>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447442"/>
      </p:ext>
    </p:extLst>
  </p:cSld>
  <p:clrMapOvr>
    <a:masterClrMapping/>
  </p:clrMapOvr>
  <mc:AlternateContent xmlns:mc="http://schemas.openxmlformats.org/markup-compatibility/2006" xmlns:p14="http://schemas.microsoft.com/office/powerpoint/2010/main">
    <mc:Choice Requires="p14">
      <p:transition spd="slow" p14:dur="2000" advTm="53192"/>
    </mc:Choice>
    <mc:Fallback xmlns="">
      <p:transition spd="slow" advTm="5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Agenda</a:t>
            </a:r>
          </a:p>
        </p:txBody>
      </p:sp>
      <p:sp>
        <p:nvSpPr>
          <p:cNvPr id="3" name="Content Placeholder 2"/>
          <p:cNvSpPr>
            <a:spLocks noGrp="1"/>
          </p:cNvSpPr>
          <p:nvPr>
            <p:ph sz="quarter" idx="13"/>
          </p:nvPr>
        </p:nvSpPr>
        <p:spPr>
          <a:xfrm>
            <a:off x="685800" y="2070100"/>
            <a:ext cx="10394707" cy="3304485"/>
          </a:xfrm>
        </p:spPr>
        <p:txBody>
          <a:bodyPr>
            <a:normAutofit fontScale="77500" lnSpcReduction="20000"/>
          </a:bodyPr>
          <a:lstStyle/>
          <a:p>
            <a:r>
              <a:rPr lang="en-US" cap="none" dirty="0">
                <a:solidFill>
                  <a:schemeClr val="accent5">
                    <a:lumMod val="60000"/>
                    <a:lumOff val="40000"/>
                  </a:schemeClr>
                </a:solidFill>
                <a:latin typeface="Arial" panose="020B0604020202020204" pitchFamily="34" charset="0"/>
                <a:cs typeface="Arial" panose="020B0604020202020204" pitchFamily="34" charset="0"/>
              </a:rPr>
              <a:t>How Covid-19 has affected college admissions </a:t>
            </a:r>
          </a:p>
          <a:p>
            <a:r>
              <a:rPr lang="en-US" cap="none" dirty="0">
                <a:solidFill>
                  <a:schemeClr val="accent5">
                    <a:lumMod val="60000"/>
                    <a:lumOff val="40000"/>
                  </a:schemeClr>
                </a:solidFill>
                <a:latin typeface="Arial" panose="020B0604020202020204" pitchFamily="34" charset="0"/>
                <a:cs typeface="Arial" panose="020B0604020202020204" pitchFamily="34" charset="0"/>
              </a:rPr>
              <a:t>Essay topics – Common App vs. Apply Texas</a:t>
            </a:r>
          </a:p>
          <a:p>
            <a:r>
              <a:rPr lang="en-US" cap="none" dirty="0">
                <a:solidFill>
                  <a:schemeClr val="accent5">
                    <a:lumMod val="60000"/>
                    <a:lumOff val="40000"/>
                  </a:schemeClr>
                </a:solidFill>
                <a:latin typeface="Arial" panose="020B0604020202020204" pitchFamily="34" charset="0"/>
                <a:cs typeface="Arial" panose="020B0604020202020204" pitchFamily="34" charset="0"/>
              </a:rPr>
              <a:t>Free &amp; Reduced Lunch…More than a Free Meal</a:t>
            </a:r>
          </a:p>
          <a:p>
            <a:r>
              <a:rPr lang="en-US" cap="none" dirty="0">
                <a:solidFill>
                  <a:schemeClr val="accent5">
                    <a:lumMod val="60000"/>
                    <a:lumOff val="40000"/>
                  </a:schemeClr>
                </a:solidFill>
                <a:latin typeface="Arial" panose="020B0604020202020204" pitchFamily="34" charset="0"/>
                <a:cs typeface="Arial" panose="020B0604020202020204" pitchFamily="34" charset="0"/>
              </a:rPr>
              <a:t>Register for the SAT </a:t>
            </a:r>
          </a:p>
          <a:p>
            <a:r>
              <a:rPr lang="en-US" cap="none" dirty="0">
                <a:solidFill>
                  <a:schemeClr val="accent5">
                    <a:lumMod val="60000"/>
                    <a:lumOff val="40000"/>
                  </a:schemeClr>
                </a:solidFill>
                <a:latin typeface="Arial" panose="020B0604020202020204" pitchFamily="34" charset="0"/>
                <a:cs typeface="Arial" panose="020B0604020202020204" pitchFamily="34" charset="0"/>
              </a:rPr>
              <a:t>Register for the ACT </a:t>
            </a:r>
          </a:p>
          <a:p>
            <a:r>
              <a:rPr lang="en-US" cap="none" dirty="0">
                <a:solidFill>
                  <a:schemeClr val="accent5">
                    <a:lumMod val="60000"/>
                    <a:lumOff val="40000"/>
                  </a:schemeClr>
                </a:solidFill>
                <a:latin typeface="Arial" panose="020B0604020202020204" pitchFamily="34" charset="0"/>
                <a:cs typeface="Arial" panose="020B0604020202020204" pitchFamily="34" charset="0"/>
              </a:rPr>
              <a:t>What are your future goals and what does your timeline &amp; deliverables for achieving those goals look like NOW</a:t>
            </a:r>
          </a:p>
          <a:p>
            <a:r>
              <a:rPr lang="en-US" cap="none" dirty="0">
                <a:solidFill>
                  <a:schemeClr val="accent5">
                    <a:lumMod val="60000"/>
                    <a:lumOff val="40000"/>
                  </a:schemeClr>
                </a:solidFill>
                <a:latin typeface="Arial"/>
                <a:cs typeface="Arial"/>
              </a:rPr>
              <a:t>**Referring to the information presented at the 11th grade CCR session, “Strategize how you will navigate the college application process considering the test optional, test blind, &amp; TSIA2 testing policies.  Provide an outlined plan in either 2 full paragraphs or a 3 slide </a:t>
            </a:r>
            <a:r>
              <a:rPr lang="en-US" cap="none" dirty="0" err="1">
                <a:solidFill>
                  <a:schemeClr val="accent5">
                    <a:lumMod val="60000"/>
                    <a:lumOff val="40000"/>
                  </a:schemeClr>
                </a:solidFill>
                <a:latin typeface="Arial"/>
                <a:cs typeface="Arial"/>
              </a:rPr>
              <a:t>Powerpoint</a:t>
            </a:r>
            <a:r>
              <a:rPr lang="en-US" cap="none" dirty="0">
                <a:solidFill>
                  <a:schemeClr val="accent5">
                    <a:lumMod val="60000"/>
                    <a:lumOff val="40000"/>
                  </a:schemeClr>
                </a:solidFill>
                <a:latin typeface="Arial"/>
                <a:cs typeface="Arial"/>
              </a:rPr>
              <a:t>."</a:t>
            </a:r>
            <a:endParaRPr lang="en-US" cap="none"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471838"/>
      </p:ext>
    </p:extLst>
  </p:cSld>
  <p:clrMapOvr>
    <a:masterClrMapping/>
  </p:clrMapOvr>
  <mc:AlternateContent xmlns:mc="http://schemas.openxmlformats.org/markup-compatibility/2006" xmlns:p14="http://schemas.microsoft.com/office/powerpoint/2010/main">
    <mc:Choice Requires="p14">
      <p:transition spd="slow" p14:dur="2000" advTm="102693"/>
    </mc:Choice>
    <mc:Fallback xmlns="">
      <p:transition spd="slow" advTm="1026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0000FF"/>
                </a:solidFill>
              </a:rPr>
              <a:t>4 quarters to </a:t>
            </a:r>
            <a:br>
              <a:rPr lang="en-US" sz="3600" dirty="0"/>
            </a:br>
            <a:r>
              <a:rPr lang="en-US" sz="3600" dirty="0">
                <a:solidFill>
                  <a:srgbClr val="0000FF"/>
                </a:solidFill>
              </a:rPr>
              <a:t>college admission Readiness</a:t>
            </a:r>
          </a:p>
        </p:txBody>
      </p:sp>
      <p:sp>
        <p:nvSpPr>
          <p:cNvPr id="4" name="Text Placeholder 3">
            <a:extLst>
              <a:ext uri="{FF2B5EF4-FFF2-40B4-BE49-F238E27FC236}">
                <a16:creationId xmlns:a16="http://schemas.microsoft.com/office/drawing/2014/main" id="{0721AD2E-E69B-4371-879B-958D9E02D9FB}"/>
              </a:ext>
            </a:extLst>
          </p:cNvPr>
          <p:cNvSpPr>
            <a:spLocks noGrp="1"/>
          </p:cNvSpPr>
          <p:nvPr>
            <p:ph type="body" idx="1"/>
          </p:nvPr>
        </p:nvSpPr>
        <p:spPr>
          <a:xfrm>
            <a:off x="918356" y="1843940"/>
            <a:ext cx="4856158" cy="601548"/>
          </a:xfrm>
        </p:spPr>
        <p:txBody>
          <a:bodyPr/>
          <a:lstStyle/>
          <a:p>
            <a:pPr algn="ctr"/>
            <a:r>
              <a:rPr lang="en-US" dirty="0">
                <a:solidFill>
                  <a:srgbClr val="0000FF"/>
                </a:solidFill>
              </a:rPr>
              <a:t>Quarter 1 </a:t>
            </a:r>
          </a:p>
        </p:txBody>
      </p:sp>
      <p:sp>
        <p:nvSpPr>
          <p:cNvPr id="3" name="Content Placeholder 2"/>
          <p:cNvSpPr>
            <a:spLocks noGrp="1"/>
          </p:cNvSpPr>
          <p:nvPr>
            <p:ph sz="quarter" idx="13"/>
          </p:nvPr>
        </p:nvSpPr>
        <p:spPr>
          <a:xfrm>
            <a:off x="223284" y="2445488"/>
            <a:ext cx="5750526" cy="3274828"/>
          </a:xfrm>
        </p:spPr>
        <p:txBody>
          <a:bodyPr>
            <a:normAutofit fontScale="32500" lnSpcReduction="20000"/>
          </a:bodyPr>
          <a:lstStyle/>
          <a:p>
            <a:r>
              <a:rPr lang="en-US" sz="5500" u="sng" cap="none" dirty="0">
                <a:solidFill>
                  <a:schemeClr val="accent5">
                    <a:lumMod val="60000"/>
                    <a:lumOff val="40000"/>
                  </a:schemeClr>
                </a:solidFill>
                <a:latin typeface="Arial"/>
                <a:cs typeface="Arial"/>
              </a:rPr>
              <a:t>Quarter 1 – June to August</a:t>
            </a:r>
            <a:endParaRPr lang="en-US" sz="2400" u="sng" dirty="0">
              <a:solidFill>
                <a:schemeClr val="accent5">
                  <a:lumMod val="60000"/>
                  <a:lumOff val="40000"/>
                </a:schemeClr>
              </a:solidFill>
            </a:endParaRPr>
          </a:p>
          <a:p>
            <a:pPr lvl="1"/>
            <a:r>
              <a:rPr lang="en-US" sz="2800" cap="none" dirty="0">
                <a:solidFill>
                  <a:schemeClr val="accent5">
                    <a:lumMod val="60000"/>
                    <a:lumOff val="40000"/>
                  </a:schemeClr>
                </a:solidFill>
                <a:latin typeface="Arial"/>
                <a:cs typeface="Arial"/>
              </a:rPr>
              <a:t>College Tests (Register, Study, &amp; Take Test)</a:t>
            </a:r>
          </a:p>
          <a:p>
            <a:pPr lvl="2"/>
            <a:r>
              <a:rPr lang="en-US" sz="2800" cap="none" dirty="0">
                <a:solidFill>
                  <a:schemeClr val="accent5">
                    <a:lumMod val="60000"/>
                    <a:lumOff val="40000"/>
                  </a:schemeClr>
                </a:solidFill>
                <a:latin typeface="Arial"/>
                <a:cs typeface="Arial"/>
              </a:rPr>
              <a:t>Apply for SAT/ACT fee waivers - See instructions below</a:t>
            </a:r>
          </a:p>
          <a:p>
            <a:pPr lvl="2"/>
            <a:r>
              <a:rPr lang="en-US" sz="2800" cap="none" dirty="0">
                <a:solidFill>
                  <a:schemeClr val="accent5">
                    <a:lumMod val="60000"/>
                    <a:lumOff val="40000"/>
                  </a:schemeClr>
                </a:solidFill>
                <a:latin typeface="Arial"/>
                <a:cs typeface="Arial"/>
              </a:rPr>
              <a:t>During registration add colleges ( 4+ that you can send your scores to without an additional fee)</a:t>
            </a:r>
          </a:p>
          <a:p>
            <a:pPr lvl="2"/>
            <a:r>
              <a:rPr lang="en-US" sz="2800" cap="none" dirty="0">
                <a:solidFill>
                  <a:schemeClr val="accent5">
                    <a:lumMod val="60000"/>
                    <a:lumOff val="40000"/>
                  </a:schemeClr>
                </a:solidFill>
                <a:latin typeface="Arial"/>
                <a:cs typeface="Arial"/>
              </a:rPr>
              <a:t>We recommend that you take the SAT &amp; ACT 2 times by Oct of 2021. </a:t>
            </a:r>
          </a:p>
          <a:p>
            <a:pPr lvl="3"/>
            <a:r>
              <a:rPr lang="en-US" sz="2800" cap="none" dirty="0">
                <a:solidFill>
                  <a:schemeClr val="accent5">
                    <a:lumMod val="60000"/>
                    <a:lumOff val="40000"/>
                  </a:schemeClr>
                </a:solidFill>
                <a:latin typeface="Arial"/>
                <a:cs typeface="Arial"/>
              </a:rPr>
              <a:t>Even though, many college are test blind or test optional -  See List @ </a:t>
            </a:r>
            <a:r>
              <a:rPr lang="en-US" sz="2400" b="0" i="0" u="none" strike="noStrike" dirty="0">
                <a:solidFill>
                  <a:srgbClr val="2763A5"/>
                </a:solidFill>
                <a:effectLst/>
                <a:latin typeface="arial" panose="020B0604020202020204" pitchFamily="34" charset="0"/>
                <a:hlinkClick r:id="rId2"/>
              </a:rPr>
              <a:t>https://www.fairtest.org/university/optional</a:t>
            </a:r>
            <a:r>
              <a:rPr lang="en-US" sz="2400" b="0" i="0" dirty="0">
                <a:solidFill>
                  <a:srgbClr val="000000"/>
                </a:solidFill>
                <a:effectLst/>
                <a:latin typeface="arial" panose="020B0604020202020204" pitchFamily="34" charset="0"/>
              </a:rPr>
              <a:t> </a:t>
            </a:r>
          </a:p>
          <a:p>
            <a:pPr lvl="1"/>
            <a:r>
              <a:rPr lang="en-US" sz="2500" cap="none" dirty="0">
                <a:solidFill>
                  <a:srgbClr val="0000FF"/>
                </a:solidFill>
                <a:latin typeface="arial" panose="020B0604020202020204" pitchFamily="34" charset="0"/>
                <a:cs typeface="Arial"/>
              </a:rPr>
              <a:t>Tour colleges you are considering, per your “Colleges I’m Thinking About” List</a:t>
            </a:r>
            <a:endParaRPr lang="en-US" sz="2500" cap="none" dirty="0">
              <a:solidFill>
                <a:srgbClr val="0000FF"/>
              </a:solidFill>
              <a:latin typeface="Arial"/>
              <a:cs typeface="Arial"/>
            </a:endParaRPr>
          </a:p>
          <a:p>
            <a:pPr lvl="1"/>
            <a:r>
              <a:rPr lang="en-US" sz="2400" cap="none" dirty="0">
                <a:solidFill>
                  <a:schemeClr val="accent5">
                    <a:lumMod val="60000"/>
                    <a:lumOff val="40000"/>
                  </a:schemeClr>
                </a:solidFill>
                <a:latin typeface="Arial"/>
                <a:cs typeface="Arial"/>
              </a:rPr>
              <a:t>College Essays ( Most require 1-3 and many require supplemental essay questions for majors/scholarships)</a:t>
            </a:r>
          </a:p>
          <a:p>
            <a:pPr lvl="1"/>
            <a:r>
              <a:rPr lang="en-US" sz="2400" cap="none" dirty="0">
                <a:solidFill>
                  <a:schemeClr val="accent5">
                    <a:lumMod val="60000"/>
                    <a:lumOff val="40000"/>
                  </a:schemeClr>
                </a:solidFill>
                <a:latin typeface="Arial"/>
                <a:cs typeface="Arial"/>
              </a:rPr>
              <a:t>College Resume ( Must do to obtain letters of rec, scholarships, and admission apps)</a:t>
            </a:r>
          </a:p>
          <a:p>
            <a:pPr lvl="2"/>
            <a:r>
              <a:rPr lang="en-US" sz="2400" cap="none" dirty="0">
                <a:solidFill>
                  <a:schemeClr val="accent5">
                    <a:lumMod val="60000"/>
                    <a:lumOff val="40000"/>
                  </a:schemeClr>
                </a:solidFill>
                <a:latin typeface="Arial"/>
                <a:cs typeface="Arial"/>
                <a:hlinkClick r:id="rId3"/>
              </a:rPr>
              <a:t>https://www.indeed.com/career-advice/resumes-cover-letters/college-admissions-resume</a:t>
            </a:r>
            <a:endParaRPr lang="en-US" sz="2400" cap="none" dirty="0">
              <a:solidFill>
                <a:schemeClr val="accent5">
                  <a:lumMod val="60000"/>
                  <a:lumOff val="40000"/>
                </a:schemeClr>
              </a:solidFill>
              <a:latin typeface="Arial"/>
              <a:cs typeface="Arial"/>
            </a:endParaRPr>
          </a:p>
          <a:p>
            <a:pPr lvl="2"/>
            <a:r>
              <a:rPr lang="en-US" sz="2800" cap="none" dirty="0">
                <a:solidFill>
                  <a:schemeClr val="accent5">
                    <a:lumMod val="60000"/>
                    <a:lumOff val="40000"/>
                  </a:schemeClr>
                </a:solidFill>
                <a:latin typeface="Arial"/>
                <a:cs typeface="Arial"/>
              </a:rPr>
              <a:t>Includes a free tool to upload resume and get feedback – Use this!</a:t>
            </a:r>
          </a:p>
          <a:p>
            <a:pPr lvl="1"/>
            <a:r>
              <a:rPr lang="en-US" sz="2800" cap="none" dirty="0">
                <a:solidFill>
                  <a:schemeClr val="accent5">
                    <a:lumMod val="60000"/>
                    <a:lumOff val="40000"/>
                  </a:schemeClr>
                </a:solidFill>
                <a:latin typeface="Arial"/>
                <a:cs typeface="Arial"/>
              </a:rPr>
              <a:t>Set-up Student Account ( Takes 15 minutes)</a:t>
            </a:r>
          </a:p>
          <a:p>
            <a:pPr lvl="2"/>
            <a:r>
              <a:rPr lang="en-US" sz="2800" cap="none" dirty="0">
                <a:solidFill>
                  <a:schemeClr val="accent5">
                    <a:lumMod val="60000"/>
                    <a:lumOff val="40000"/>
                  </a:schemeClr>
                </a:solidFill>
                <a:latin typeface="Arial"/>
                <a:cs typeface="Arial"/>
              </a:rPr>
              <a:t>CommonApp.org – See video on slide 7</a:t>
            </a:r>
          </a:p>
          <a:p>
            <a:pPr lvl="2"/>
            <a:r>
              <a:rPr lang="en-US" sz="2800" cap="none" dirty="0">
                <a:solidFill>
                  <a:schemeClr val="accent5">
                    <a:lumMod val="60000"/>
                    <a:lumOff val="40000"/>
                  </a:schemeClr>
                </a:solidFill>
                <a:latin typeface="Arial"/>
                <a:cs typeface="Arial"/>
              </a:rPr>
              <a:t>ApplyTexas.org – See video on slide 8</a:t>
            </a:r>
          </a:p>
          <a:p>
            <a:pPr lvl="2"/>
            <a:endParaRPr lang="en-US" sz="2400" cap="none" dirty="0">
              <a:solidFill>
                <a:schemeClr val="accent5">
                  <a:lumMod val="60000"/>
                  <a:lumOff val="40000"/>
                </a:schemeClr>
              </a:solidFill>
              <a:latin typeface="Arial"/>
              <a:cs typeface="Arial"/>
            </a:endParaRPr>
          </a:p>
          <a:p>
            <a:pPr lvl="2"/>
            <a:endParaRPr lang="en-US" cap="none" dirty="0">
              <a:solidFill>
                <a:schemeClr val="accent5">
                  <a:lumMod val="60000"/>
                  <a:lumOff val="40000"/>
                </a:schemeClr>
              </a:solidFill>
              <a:latin typeface="Arial"/>
              <a:cs typeface="Arial"/>
            </a:endParaRPr>
          </a:p>
          <a:p>
            <a:pPr lvl="1"/>
            <a:endParaRPr lang="en-US" cap="none" dirty="0">
              <a:solidFill>
                <a:schemeClr val="accent5">
                  <a:lumMod val="60000"/>
                  <a:lumOff val="40000"/>
                </a:schemeClr>
              </a:solidFill>
              <a:latin typeface="Arial"/>
              <a:cs typeface="Arial"/>
            </a:endParaRPr>
          </a:p>
          <a:p>
            <a:pPr lvl="1"/>
            <a:endParaRPr lang="en-US" cap="none" dirty="0">
              <a:solidFill>
                <a:schemeClr val="accent5">
                  <a:lumMod val="60000"/>
                  <a:lumOff val="40000"/>
                </a:schemeClr>
              </a:solidFill>
              <a:latin typeface="Arial"/>
              <a:cs typeface="Arial"/>
            </a:endParaRPr>
          </a:p>
        </p:txBody>
      </p:sp>
      <p:sp>
        <p:nvSpPr>
          <p:cNvPr id="5" name="Text Placeholder 4">
            <a:extLst>
              <a:ext uri="{FF2B5EF4-FFF2-40B4-BE49-F238E27FC236}">
                <a16:creationId xmlns:a16="http://schemas.microsoft.com/office/drawing/2014/main" id="{771FFD83-4677-47AF-AF3B-6A91E9900A27}"/>
              </a:ext>
            </a:extLst>
          </p:cNvPr>
          <p:cNvSpPr>
            <a:spLocks noGrp="1"/>
          </p:cNvSpPr>
          <p:nvPr>
            <p:ph type="body" sz="quarter" idx="3"/>
          </p:nvPr>
        </p:nvSpPr>
        <p:spPr/>
        <p:txBody>
          <a:bodyPr/>
          <a:lstStyle/>
          <a:p>
            <a:pPr algn="ctr"/>
            <a:r>
              <a:rPr lang="en-US" dirty="0">
                <a:solidFill>
                  <a:srgbClr val="0000FF"/>
                </a:solidFill>
              </a:rPr>
              <a:t>Quarter 2</a:t>
            </a:r>
          </a:p>
        </p:txBody>
      </p:sp>
      <p:sp>
        <p:nvSpPr>
          <p:cNvPr id="6" name="Content Placeholder 5">
            <a:extLst>
              <a:ext uri="{FF2B5EF4-FFF2-40B4-BE49-F238E27FC236}">
                <a16:creationId xmlns:a16="http://schemas.microsoft.com/office/drawing/2014/main" id="{DF8EAD36-F23C-486F-945A-7DC3EB93A9CF}"/>
              </a:ext>
            </a:extLst>
          </p:cNvPr>
          <p:cNvSpPr>
            <a:spLocks noGrp="1"/>
          </p:cNvSpPr>
          <p:nvPr>
            <p:ph sz="quarter" idx="14"/>
          </p:nvPr>
        </p:nvSpPr>
        <p:spPr>
          <a:xfrm>
            <a:off x="5993969" y="2743390"/>
            <a:ext cx="5088713" cy="2631195"/>
          </a:xfrm>
        </p:spPr>
        <p:txBody>
          <a:bodyPr>
            <a:normAutofit fontScale="25000" lnSpcReduction="20000"/>
          </a:bodyPr>
          <a:lstStyle/>
          <a:p>
            <a:r>
              <a:rPr lang="en-US" sz="7200" u="sng" cap="none" dirty="0">
                <a:solidFill>
                  <a:srgbClr val="0000FF"/>
                </a:solidFill>
                <a:latin typeface="Arial"/>
                <a:cs typeface="Arial"/>
              </a:rPr>
              <a:t>Quarter 2 – September to November</a:t>
            </a:r>
          </a:p>
          <a:p>
            <a:pPr lvl="1"/>
            <a:r>
              <a:rPr lang="en-US" sz="3700" cap="none" dirty="0">
                <a:solidFill>
                  <a:srgbClr val="0000FF"/>
                </a:solidFill>
                <a:latin typeface="Arial"/>
                <a:cs typeface="Arial"/>
              </a:rPr>
              <a:t>Oct 1</a:t>
            </a:r>
            <a:r>
              <a:rPr lang="en-US" sz="3700" cap="none" baseline="30000" dirty="0">
                <a:solidFill>
                  <a:srgbClr val="0000FF"/>
                </a:solidFill>
                <a:latin typeface="Arial"/>
                <a:cs typeface="Arial"/>
              </a:rPr>
              <a:t>st</a:t>
            </a:r>
            <a:r>
              <a:rPr lang="en-US" sz="3700" cap="none" dirty="0">
                <a:solidFill>
                  <a:srgbClr val="0000FF"/>
                </a:solidFill>
                <a:latin typeface="Arial"/>
                <a:cs typeface="Arial"/>
              </a:rPr>
              <a:t> Apps Open with Jan 1 - March 31</a:t>
            </a:r>
            <a:r>
              <a:rPr lang="en-US" sz="3700" cap="none" baseline="30000" dirty="0">
                <a:solidFill>
                  <a:srgbClr val="0000FF"/>
                </a:solidFill>
                <a:latin typeface="Arial"/>
                <a:cs typeface="Arial"/>
              </a:rPr>
              <a:t>st</a:t>
            </a:r>
            <a:r>
              <a:rPr lang="en-US" sz="3700" cap="none" dirty="0">
                <a:solidFill>
                  <a:srgbClr val="0000FF"/>
                </a:solidFill>
                <a:latin typeface="Arial"/>
                <a:cs typeface="Arial"/>
              </a:rPr>
              <a:t> Deadlines</a:t>
            </a:r>
          </a:p>
          <a:p>
            <a:pPr lvl="2"/>
            <a:r>
              <a:rPr lang="en-US" sz="3700" cap="none" dirty="0">
                <a:solidFill>
                  <a:srgbClr val="0000FF"/>
                </a:solidFill>
                <a:latin typeface="Arial"/>
                <a:cs typeface="Arial"/>
              </a:rPr>
              <a:t>Submit FAFSA Forms</a:t>
            </a:r>
          </a:p>
          <a:p>
            <a:pPr lvl="2"/>
            <a:r>
              <a:rPr lang="en-US" sz="3700" cap="none" dirty="0">
                <a:solidFill>
                  <a:srgbClr val="0000FF"/>
                </a:solidFill>
                <a:latin typeface="Arial"/>
                <a:cs typeface="Arial"/>
              </a:rPr>
              <a:t>Submit TASFA Forms</a:t>
            </a:r>
          </a:p>
          <a:p>
            <a:pPr lvl="2"/>
            <a:r>
              <a:rPr lang="en-US" sz="3700" cap="none" dirty="0">
                <a:solidFill>
                  <a:srgbClr val="0000FF"/>
                </a:solidFill>
                <a:latin typeface="Arial"/>
                <a:cs typeface="Arial"/>
              </a:rPr>
              <a:t>CSS Profile for Commonapp.org</a:t>
            </a:r>
          </a:p>
          <a:p>
            <a:pPr lvl="3"/>
            <a:r>
              <a:rPr lang="en-US" sz="3700" b="0" i="0" cap="none" dirty="0">
                <a:solidFill>
                  <a:srgbClr val="0000FF"/>
                </a:solidFill>
                <a:effectLst/>
                <a:latin typeface="Roboto"/>
              </a:rPr>
              <a:t>Most </a:t>
            </a:r>
            <a:r>
              <a:rPr lang="en-US" sz="3700" b="1" i="0" cap="none" dirty="0">
                <a:solidFill>
                  <a:srgbClr val="0000FF"/>
                </a:solidFill>
                <a:effectLst/>
                <a:latin typeface="Roboto"/>
              </a:rPr>
              <a:t>deadlines</a:t>
            </a:r>
            <a:r>
              <a:rPr lang="en-US" sz="3700" b="0" i="0" cap="none" dirty="0">
                <a:solidFill>
                  <a:srgbClr val="0000FF"/>
                </a:solidFill>
                <a:effectLst/>
                <a:latin typeface="Roboto"/>
              </a:rPr>
              <a:t> are between January 1 &amp; March 31</a:t>
            </a:r>
            <a:r>
              <a:rPr lang="en-US" sz="3700" cap="none" dirty="0">
                <a:solidFill>
                  <a:srgbClr val="0000FF"/>
                </a:solidFill>
                <a:latin typeface="Arial"/>
                <a:cs typeface="Arial"/>
              </a:rPr>
              <a:t> </a:t>
            </a:r>
          </a:p>
          <a:p>
            <a:pPr lvl="1"/>
            <a:r>
              <a:rPr lang="en-US" sz="3700" cap="none" dirty="0">
                <a:solidFill>
                  <a:srgbClr val="0000FF"/>
                </a:solidFill>
                <a:latin typeface="Arial"/>
                <a:cs typeface="Arial"/>
              </a:rPr>
              <a:t>Early Action/Early Decision/Rolling Decision Applications Submitted</a:t>
            </a:r>
          </a:p>
          <a:p>
            <a:pPr lvl="1"/>
            <a:r>
              <a:rPr lang="en-US" sz="3700" cap="none" dirty="0">
                <a:solidFill>
                  <a:srgbClr val="0000FF"/>
                </a:solidFill>
                <a:latin typeface="Arial"/>
                <a:cs typeface="Arial"/>
              </a:rPr>
              <a:t>Visit colleges and take a tour of campus and department your major is housed in </a:t>
            </a:r>
          </a:p>
          <a:p>
            <a:pPr lvl="2"/>
            <a:r>
              <a:rPr lang="en-US" sz="3700" cap="none" dirty="0">
                <a:solidFill>
                  <a:srgbClr val="0000FF"/>
                </a:solidFill>
                <a:latin typeface="Arial"/>
                <a:cs typeface="Arial"/>
              </a:rPr>
              <a:t>2 excused college visit days a semester</a:t>
            </a:r>
          </a:p>
          <a:p>
            <a:pPr lvl="2"/>
            <a:r>
              <a:rPr lang="en-US" sz="3700" cap="none" dirty="0">
                <a:solidFill>
                  <a:srgbClr val="0000FF"/>
                </a:solidFill>
                <a:latin typeface="Arial"/>
                <a:cs typeface="Arial"/>
              </a:rPr>
              <a:t>Schedule visits on Visitor/Admission Center websites at least 1 month ahead</a:t>
            </a:r>
          </a:p>
          <a:p>
            <a:pPr lvl="1"/>
            <a:r>
              <a:rPr lang="en-US" sz="3700" cap="none" dirty="0">
                <a:solidFill>
                  <a:srgbClr val="0000FF"/>
                </a:solidFill>
                <a:latin typeface="Arial"/>
                <a:cs typeface="Arial"/>
              </a:rPr>
              <a:t>Apply for Housing/Dorms</a:t>
            </a:r>
          </a:p>
          <a:p>
            <a:pPr marL="0" indent="0">
              <a:buNone/>
            </a:pPr>
            <a:endParaRPr lang="en-US" dirty="0"/>
          </a:p>
        </p:txBody>
      </p:sp>
    </p:spTree>
    <p:extLst>
      <p:ext uri="{BB962C8B-B14F-4D97-AF65-F5344CB8AC3E}">
        <p14:creationId xmlns:p14="http://schemas.microsoft.com/office/powerpoint/2010/main" val="994967875"/>
      </p:ext>
    </p:extLst>
  </p:cSld>
  <p:clrMapOvr>
    <a:masterClrMapping/>
  </p:clrMapOvr>
  <mc:AlternateContent xmlns:mc="http://schemas.openxmlformats.org/markup-compatibility/2006" xmlns:p14="http://schemas.microsoft.com/office/powerpoint/2010/main">
    <mc:Choice Requires="p14">
      <p:transition spd="slow" p14:dur="2000" advTm="102693"/>
    </mc:Choice>
    <mc:Fallback xmlns="">
      <p:transition spd="slow" advTm="1026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a:solidFill>
                  <a:srgbClr val="0000FF"/>
                </a:solidFill>
              </a:rPr>
              <a:t>4 quarters to </a:t>
            </a:r>
            <a:br>
              <a:rPr lang="en-US" sz="3600" dirty="0"/>
            </a:br>
            <a:r>
              <a:rPr lang="en-US" sz="3600">
                <a:solidFill>
                  <a:srgbClr val="0000FF"/>
                </a:solidFill>
              </a:rPr>
              <a:t>college admission Readiness</a:t>
            </a:r>
            <a:endParaRPr lang="en-US" sz="3600" dirty="0">
              <a:solidFill>
                <a:srgbClr val="0000FF"/>
              </a:solidFill>
            </a:endParaRPr>
          </a:p>
        </p:txBody>
      </p:sp>
      <p:sp>
        <p:nvSpPr>
          <p:cNvPr id="4" name="Text Placeholder 3">
            <a:extLst>
              <a:ext uri="{FF2B5EF4-FFF2-40B4-BE49-F238E27FC236}">
                <a16:creationId xmlns:a16="http://schemas.microsoft.com/office/drawing/2014/main" id="{0721AD2E-E69B-4371-879B-958D9E02D9FB}"/>
              </a:ext>
            </a:extLst>
          </p:cNvPr>
          <p:cNvSpPr>
            <a:spLocks noGrp="1"/>
          </p:cNvSpPr>
          <p:nvPr>
            <p:ph type="body" idx="1"/>
          </p:nvPr>
        </p:nvSpPr>
        <p:spPr/>
        <p:txBody>
          <a:bodyPr/>
          <a:lstStyle/>
          <a:p>
            <a:pPr algn="ctr"/>
            <a:r>
              <a:rPr lang="en-US" dirty="0">
                <a:solidFill>
                  <a:srgbClr val="0000FF"/>
                </a:solidFill>
              </a:rPr>
              <a:t>Quarter 3</a:t>
            </a:r>
          </a:p>
        </p:txBody>
      </p:sp>
      <p:sp>
        <p:nvSpPr>
          <p:cNvPr id="3" name="Content Placeholder 2"/>
          <p:cNvSpPr>
            <a:spLocks noGrp="1"/>
          </p:cNvSpPr>
          <p:nvPr>
            <p:ph sz="quarter" idx="13"/>
          </p:nvPr>
        </p:nvSpPr>
        <p:spPr/>
        <p:txBody>
          <a:bodyPr>
            <a:normAutofit fontScale="77500" lnSpcReduction="20000"/>
          </a:bodyPr>
          <a:lstStyle/>
          <a:p>
            <a:r>
              <a:rPr lang="en-US" cap="none" dirty="0">
                <a:solidFill>
                  <a:schemeClr val="accent5">
                    <a:lumMod val="60000"/>
                    <a:lumOff val="40000"/>
                  </a:schemeClr>
                </a:solidFill>
                <a:latin typeface="Arial"/>
                <a:cs typeface="Arial"/>
              </a:rPr>
              <a:t>Quarter 3 – December to February</a:t>
            </a:r>
            <a:endParaRPr lang="en-US" cap="none" dirty="0">
              <a:ea typeface="+mn-lt"/>
              <a:cs typeface="+mn-lt"/>
            </a:endParaRPr>
          </a:p>
          <a:p>
            <a:pPr lvl="1"/>
            <a:r>
              <a:rPr lang="en-US" cap="none" dirty="0">
                <a:solidFill>
                  <a:schemeClr val="accent5">
                    <a:lumMod val="60000"/>
                    <a:lumOff val="40000"/>
                  </a:schemeClr>
                </a:solidFill>
                <a:latin typeface="Arial"/>
                <a:ea typeface="+mn-lt"/>
                <a:cs typeface="Arial"/>
              </a:rPr>
              <a:t>Regular/rolling decision &amp; priority date applications submitted</a:t>
            </a:r>
          </a:p>
          <a:p>
            <a:pPr lvl="1"/>
            <a:r>
              <a:rPr lang="en-US" cap="none" dirty="0">
                <a:solidFill>
                  <a:schemeClr val="accent5">
                    <a:lumMod val="60000"/>
                    <a:lumOff val="40000"/>
                  </a:schemeClr>
                </a:solidFill>
                <a:latin typeface="Arial"/>
                <a:ea typeface="+mn-lt"/>
                <a:cs typeface="Arial"/>
              </a:rPr>
              <a:t>Colleges with priority dates are usually signaling $$ deadlines.  </a:t>
            </a:r>
          </a:p>
          <a:p>
            <a:pPr lvl="2"/>
            <a:r>
              <a:rPr lang="en-US" cap="none" dirty="0">
                <a:solidFill>
                  <a:schemeClr val="accent5">
                    <a:lumMod val="60000"/>
                    <a:lumOff val="40000"/>
                  </a:schemeClr>
                </a:solidFill>
                <a:latin typeface="Arial"/>
                <a:ea typeface="+mn-lt"/>
                <a:cs typeface="Arial"/>
              </a:rPr>
              <a:t>I.e. - If you want to be considered for scholarships apply by the priority deadline or before</a:t>
            </a:r>
          </a:p>
          <a:p>
            <a:pPr lvl="2"/>
            <a:r>
              <a:rPr lang="en-US" sz="1900" cap="none" dirty="0">
                <a:solidFill>
                  <a:schemeClr val="accent5">
                    <a:lumMod val="60000"/>
                    <a:lumOff val="40000"/>
                  </a:schemeClr>
                </a:solidFill>
                <a:latin typeface="Arial"/>
                <a:ea typeface="+mn-lt"/>
                <a:cs typeface="Arial"/>
              </a:rPr>
              <a:t>Many colleges with Dec 1 Admission Application deadlines have Oct 1, Oct 15, &amp; Nov 1 priority deadlines. </a:t>
            </a:r>
            <a:endParaRPr lang="en-US" cap="none" dirty="0">
              <a:solidFill>
                <a:schemeClr val="accent5">
                  <a:lumMod val="60000"/>
                  <a:lumOff val="40000"/>
                </a:schemeClr>
              </a:solidFill>
              <a:latin typeface="Arial"/>
              <a:cs typeface="Arial"/>
            </a:endParaRPr>
          </a:p>
          <a:p>
            <a:pPr lvl="1"/>
            <a:endParaRPr lang="en-US" cap="none" dirty="0">
              <a:solidFill>
                <a:schemeClr val="accent5">
                  <a:lumMod val="60000"/>
                  <a:lumOff val="40000"/>
                </a:schemeClr>
              </a:solidFill>
              <a:latin typeface="Arial"/>
              <a:cs typeface="Arial"/>
            </a:endParaRPr>
          </a:p>
          <a:p>
            <a:pPr lvl="1"/>
            <a:endParaRPr lang="en-US" cap="none" dirty="0">
              <a:solidFill>
                <a:schemeClr val="accent5">
                  <a:lumMod val="60000"/>
                  <a:lumOff val="40000"/>
                </a:schemeClr>
              </a:solidFill>
              <a:latin typeface="Arial"/>
              <a:cs typeface="Arial"/>
            </a:endParaRPr>
          </a:p>
        </p:txBody>
      </p:sp>
      <p:sp>
        <p:nvSpPr>
          <p:cNvPr id="5" name="Text Placeholder 4">
            <a:extLst>
              <a:ext uri="{FF2B5EF4-FFF2-40B4-BE49-F238E27FC236}">
                <a16:creationId xmlns:a16="http://schemas.microsoft.com/office/drawing/2014/main" id="{771FFD83-4677-47AF-AF3B-6A91E9900A27}"/>
              </a:ext>
            </a:extLst>
          </p:cNvPr>
          <p:cNvSpPr>
            <a:spLocks noGrp="1"/>
          </p:cNvSpPr>
          <p:nvPr>
            <p:ph type="body" sz="quarter" idx="3"/>
          </p:nvPr>
        </p:nvSpPr>
        <p:spPr/>
        <p:txBody>
          <a:bodyPr/>
          <a:lstStyle/>
          <a:p>
            <a:pPr algn="ctr"/>
            <a:r>
              <a:rPr lang="en-US" dirty="0">
                <a:solidFill>
                  <a:srgbClr val="0000FF"/>
                </a:solidFill>
              </a:rPr>
              <a:t>Quarter 4</a:t>
            </a:r>
          </a:p>
        </p:txBody>
      </p:sp>
      <p:sp>
        <p:nvSpPr>
          <p:cNvPr id="6" name="Content Placeholder 5">
            <a:extLst>
              <a:ext uri="{FF2B5EF4-FFF2-40B4-BE49-F238E27FC236}">
                <a16:creationId xmlns:a16="http://schemas.microsoft.com/office/drawing/2014/main" id="{DF8EAD36-F23C-486F-945A-7DC3EB93A9CF}"/>
              </a:ext>
            </a:extLst>
          </p:cNvPr>
          <p:cNvSpPr>
            <a:spLocks noGrp="1"/>
          </p:cNvSpPr>
          <p:nvPr>
            <p:ph sz="quarter" idx="14"/>
          </p:nvPr>
        </p:nvSpPr>
        <p:spPr/>
        <p:txBody>
          <a:bodyPr>
            <a:normAutofit/>
          </a:bodyPr>
          <a:lstStyle/>
          <a:p>
            <a:r>
              <a:rPr lang="en-US" cap="none" dirty="0">
                <a:solidFill>
                  <a:schemeClr val="accent5">
                    <a:lumMod val="60000"/>
                    <a:lumOff val="40000"/>
                  </a:schemeClr>
                </a:solidFill>
                <a:latin typeface="Arial"/>
                <a:cs typeface="Arial"/>
              </a:rPr>
              <a:t>Quarter 4 – March to May </a:t>
            </a:r>
            <a:endParaRPr lang="en-US" cap="none" dirty="0">
              <a:ea typeface="+mn-lt"/>
              <a:cs typeface="+mn-lt"/>
            </a:endParaRPr>
          </a:p>
          <a:p>
            <a:pPr lvl="1"/>
            <a:r>
              <a:rPr lang="en-US" cap="none" dirty="0">
                <a:solidFill>
                  <a:schemeClr val="accent5">
                    <a:lumMod val="60000"/>
                    <a:lumOff val="40000"/>
                  </a:schemeClr>
                </a:solidFill>
                <a:latin typeface="Arial"/>
                <a:cs typeface="Arial"/>
              </a:rPr>
              <a:t>Matriculation</a:t>
            </a:r>
            <a:endParaRPr lang="en-US" cap="none" dirty="0">
              <a:ea typeface="+mn-lt"/>
              <a:cs typeface="+mn-lt"/>
            </a:endParaRPr>
          </a:p>
          <a:p>
            <a:pPr lvl="2"/>
            <a:r>
              <a:rPr lang="en-US" cap="none" dirty="0">
                <a:solidFill>
                  <a:schemeClr val="accent5">
                    <a:lumMod val="60000"/>
                    <a:lumOff val="40000"/>
                  </a:schemeClr>
                </a:solidFill>
                <a:latin typeface="Arial"/>
                <a:cs typeface="Arial"/>
              </a:rPr>
              <a:t>TSIA2 testing</a:t>
            </a:r>
            <a:endParaRPr lang="en-US" cap="none" dirty="0">
              <a:solidFill>
                <a:schemeClr val="accent5">
                  <a:lumMod val="60000"/>
                  <a:lumOff val="40000"/>
                </a:schemeClr>
              </a:solidFill>
              <a:ea typeface="+mn-lt"/>
              <a:cs typeface="+mn-lt"/>
            </a:endParaRPr>
          </a:p>
          <a:p>
            <a:pPr lvl="2"/>
            <a:r>
              <a:rPr lang="en-US" cap="none" dirty="0">
                <a:solidFill>
                  <a:schemeClr val="accent5">
                    <a:lumMod val="60000"/>
                    <a:lumOff val="40000"/>
                  </a:schemeClr>
                </a:solidFill>
                <a:latin typeface="Arial"/>
                <a:cs typeface="Arial"/>
              </a:rPr>
              <a:t>Bacteria meningitis vaccine</a:t>
            </a:r>
          </a:p>
          <a:p>
            <a:pPr lvl="2"/>
            <a:r>
              <a:rPr lang="en-US" cap="none" dirty="0">
                <a:solidFill>
                  <a:schemeClr val="accent5">
                    <a:lumMod val="60000"/>
                    <a:lumOff val="40000"/>
                  </a:schemeClr>
                </a:solidFill>
                <a:latin typeface="Arial"/>
                <a:ea typeface="+mn-lt"/>
                <a:cs typeface="Arial"/>
              </a:rPr>
              <a:t>Schedule New Student Orientation</a:t>
            </a:r>
          </a:p>
          <a:p>
            <a:pPr lvl="2"/>
            <a:r>
              <a:rPr lang="en-US" cap="none" dirty="0">
                <a:solidFill>
                  <a:schemeClr val="accent5">
                    <a:lumMod val="60000"/>
                    <a:lumOff val="40000"/>
                  </a:schemeClr>
                </a:solidFill>
                <a:latin typeface="Arial"/>
                <a:ea typeface="+mn-lt"/>
                <a:cs typeface="Arial"/>
              </a:rPr>
              <a:t>Confirm housing</a:t>
            </a:r>
            <a:endParaRPr lang="en-US" cap="none" dirty="0">
              <a:solidFill>
                <a:schemeClr val="accent5">
                  <a:lumMod val="60000"/>
                  <a:lumOff val="40000"/>
                </a:schemeClr>
              </a:solidFill>
              <a:ea typeface="+mn-lt"/>
              <a:cs typeface="+mn-lt"/>
            </a:endParaRPr>
          </a:p>
          <a:p>
            <a:pPr lvl="2"/>
            <a:endParaRPr lang="en-US" dirty="0">
              <a:solidFill>
                <a:schemeClr val="accent5">
                  <a:lumMod val="60000"/>
                  <a:lumOff val="40000"/>
                </a:schemeClr>
              </a:solidFill>
              <a:latin typeface="Arial"/>
              <a:ea typeface="+mn-lt"/>
              <a:cs typeface="Arial"/>
            </a:endParaRPr>
          </a:p>
          <a:p>
            <a:pPr lvl="2"/>
            <a:endParaRPr lang="en-US" dirty="0"/>
          </a:p>
          <a:p>
            <a:endParaRPr lang="en-US" dirty="0"/>
          </a:p>
        </p:txBody>
      </p:sp>
    </p:spTree>
    <p:extLst>
      <p:ext uri="{BB962C8B-B14F-4D97-AF65-F5344CB8AC3E}">
        <p14:creationId xmlns:p14="http://schemas.microsoft.com/office/powerpoint/2010/main" val="3091947751"/>
      </p:ext>
    </p:extLst>
  </p:cSld>
  <p:clrMapOvr>
    <a:masterClrMapping/>
  </p:clrMapOvr>
  <mc:AlternateContent xmlns:mc="http://schemas.openxmlformats.org/markup-compatibility/2006" xmlns:p14="http://schemas.microsoft.com/office/powerpoint/2010/main">
    <mc:Choice Requires="p14">
      <p:transition spd="slow" p14:dur="2000" advTm="102693"/>
    </mc:Choice>
    <mc:Fallback xmlns="">
      <p:transition spd="slow" advTm="1026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39700"/>
            <a:ext cx="10396882" cy="1704240"/>
          </a:xfrm>
        </p:spPr>
        <p:txBody>
          <a:bodyPr>
            <a:normAutofit/>
          </a:bodyPr>
          <a:lstStyle/>
          <a:p>
            <a:pPr algn="ctr"/>
            <a:r>
              <a:rPr lang="en-US" sz="3600" b="1" dirty="0">
                <a:solidFill>
                  <a:srgbClr val="0000FF"/>
                </a:solidFill>
                <a:latin typeface="Arial" panose="020B0604020202020204" pitchFamily="34" charset="0"/>
                <a:cs typeface="Arial" panose="020B0604020202020204" pitchFamily="34" charset="0"/>
              </a:rPr>
              <a:t>Essay Topics </a:t>
            </a:r>
            <a:br>
              <a:rPr lang="en-US" sz="3600" b="1" dirty="0">
                <a:solidFill>
                  <a:srgbClr val="0000FF"/>
                </a:solidFill>
                <a:latin typeface="Arial" panose="020B0604020202020204" pitchFamily="34" charset="0"/>
                <a:cs typeface="Arial" panose="020B0604020202020204" pitchFamily="34" charset="0"/>
              </a:rPr>
            </a:br>
            <a:r>
              <a:rPr lang="en-US" sz="3600" b="1" dirty="0">
                <a:solidFill>
                  <a:srgbClr val="0000FF"/>
                </a:solidFill>
                <a:latin typeface="Arial" panose="020B0604020202020204" pitchFamily="34" charset="0"/>
                <a:cs typeface="Arial" panose="020B0604020202020204" pitchFamily="34" charset="0"/>
              </a:rPr>
              <a:t>Common App vs. Apply Texas</a:t>
            </a:r>
          </a:p>
        </p:txBody>
      </p:sp>
      <p:sp>
        <p:nvSpPr>
          <p:cNvPr id="6" name="Content Placeholder 5"/>
          <p:cNvSpPr>
            <a:spLocks noGrp="1"/>
          </p:cNvSpPr>
          <p:nvPr>
            <p:ph sz="quarter" idx="13"/>
          </p:nvPr>
        </p:nvSpPr>
        <p:spPr>
          <a:xfrm>
            <a:off x="139699" y="1412141"/>
            <a:ext cx="11478733" cy="4340074"/>
          </a:xfrm>
        </p:spPr>
        <p:txBody>
          <a:bodyPr vert="horz" lIns="91440" tIns="45720" rIns="91440" bIns="45720" rtlCol="0" anchor="t">
            <a:noAutofit/>
          </a:bodyPr>
          <a:lstStyle/>
          <a:p>
            <a:pPr marL="0" indent="0">
              <a:buNone/>
            </a:pPr>
            <a:r>
              <a:rPr lang="en-US" sz="2400" u="sng" cap="none">
                <a:solidFill>
                  <a:schemeClr val="accent5">
                    <a:lumMod val="60000"/>
                    <a:lumOff val="40000"/>
                  </a:schemeClr>
                </a:solidFill>
                <a:latin typeface="Times New Roman"/>
                <a:cs typeface="Arial"/>
              </a:rPr>
              <a:t>Apply Texas - </a:t>
            </a:r>
            <a:r>
              <a:rPr lang="en-US" sz="1400" cap="none" dirty="0">
                <a:solidFill>
                  <a:srgbClr val="BAB2F6"/>
                </a:solidFill>
                <a:latin typeface="Times New Roman"/>
                <a:cs typeface="Arial"/>
                <a:hlinkClick r:id="rId4"/>
              </a:rPr>
              <a:t>Https</a:t>
            </a:r>
            <a:r>
              <a:rPr lang="en-US" sz="1400" cap="none" dirty="0">
                <a:latin typeface="Times New Roman"/>
                <a:cs typeface="Arial"/>
                <a:hlinkClick r:id="rId4"/>
              </a:rPr>
              <a:t>://www.Applytexas.Org/adappc/html/preview20/essay_preview.Html</a:t>
            </a:r>
            <a:endParaRPr lang="en-US" sz="1400">
              <a:latin typeface="Times New Roman"/>
              <a:cs typeface="Arial"/>
            </a:endParaRPr>
          </a:p>
          <a:p>
            <a:r>
              <a:rPr lang="en-US" sz="1400" cap="none" dirty="0">
                <a:solidFill>
                  <a:schemeClr val="accent5">
                    <a:lumMod val="60000"/>
                    <a:lumOff val="40000"/>
                  </a:schemeClr>
                </a:solidFill>
                <a:latin typeface="Times New Roman"/>
                <a:cs typeface="Arial"/>
              </a:rPr>
              <a:t>Topic A - tell us your story. What unique opportunities or challenges have you experienced throughout your high school career that have shaped who you are today?</a:t>
            </a:r>
          </a:p>
          <a:p>
            <a:r>
              <a:rPr lang="en-US" sz="1400" cap="none" dirty="0">
                <a:solidFill>
                  <a:schemeClr val="accent5">
                    <a:lumMod val="60000"/>
                    <a:lumOff val="40000"/>
                  </a:schemeClr>
                </a:solidFill>
                <a:latin typeface="Times New Roman"/>
                <a:cs typeface="Arial"/>
              </a:rPr>
              <a:t>Topic B - most students have an identity, an interest, or a talent that defines them in an essential way. Tell us about yourself.</a:t>
            </a:r>
          </a:p>
          <a:p>
            <a:r>
              <a:rPr lang="en-US" sz="1400" cap="none" dirty="0">
                <a:solidFill>
                  <a:schemeClr val="accent5">
                    <a:lumMod val="60000"/>
                    <a:lumOff val="40000"/>
                  </a:schemeClr>
                </a:solidFill>
                <a:latin typeface="Times New Roman"/>
                <a:cs typeface="Arial"/>
              </a:rPr>
              <a:t>Topic C - you've got a ticket in your hand - where will you go? What will you do? What will happen when you get there?</a:t>
            </a:r>
          </a:p>
          <a:p>
            <a:r>
              <a:rPr lang="en-US" sz="1400" cap="none" dirty="0">
                <a:solidFill>
                  <a:schemeClr val="accent5">
                    <a:lumMod val="60000"/>
                    <a:lumOff val="40000"/>
                  </a:schemeClr>
                </a:solidFill>
                <a:latin typeface="Times New Roman"/>
                <a:cs typeface="Arial"/>
              </a:rPr>
              <a:t>Topic D - please note: the essay in this section is specific to certain college majors and is not required by all colleges/universities that accept the apply texas application. If you are not applying for a major in architecture, art, art history, design, studio art, visual art studies/art education, you are not required to write this essay.</a:t>
            </a:r>
          </a:p>
          <a:p>
            <a:pPr lvl="1"/>
            <a:r>
              <a:rPr lang="en-US" sz="1400" cap="none" dirty="0">
                <a:solidFill>
                  <a:schemeClr val="accent5">
                    <a:lumMod val="60000"/>
                    <a:lumOff val="40000"/>
                  </a:schemeClr>
                </a:solidFill>
                <a:latin typeface="Times New Roman"/>
                <a:cs typeface="Arial"/>
              </a:rPr>
              <a:t>Personal interaction with objects, images and spaces can be so powerful as to change the way one thinks about particular issues or topics. For your intended area of study (architecture, art history, design, studio art, visual art studies/art education), describe an experience where instruction in that area or your personal interaction with an object, image or space effected this type of change in your thinking. What did you do to act upon your new thinking and what have you done to prepare yourself for further study in this area?</a:t>
            </a:r>
          </a:p>
          <a:p>
            <a:pPr marL="0" indent="0">
              <a:buNone/>
            </a:pPr>
            <a:endParaRPr lang="en-US" sz="1000"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6080922"/>
      </p:ext>
    </p:extLst>
  </p:cSld>
  <p:clrMapOvr>
    <a:masterClrMapping/>
  </p:clrMapOvr>
  <mc:AlternateContent xmlns:mc="http://schemas.openxmlformats.org/markup-compatibility/2006" xmlns:p14="http://schemas.microsoft.com/office/powerpoint/2010/main">
    <mc:Choice Requires="p14">
      <p:transition spd="slow" p14:dur="2000" advTm="84983"/>
    </mc:Choice>
    <mc:Fallback xmlns="">
      <p:transition spd="slow" advTm="8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52400"/>
            <a:ext cx="10892182" cy="1120040"/>
          </a:xfrm>
        </p:spPr>
        <p:txBody>
          <a:bodyPr>
            <a:normAutofit/>
          </a:bodyPr>
          <a:lstStyle/>
          <a:p>
            <a:r>
              <a:rPr lang="en-US" sz="3600" dirty="0">
                <a:latin typeface="Arial"/>
                <a:cs typeface="Arial"/>
              </a:rPr>
              <a:t> </a:t>
            </a:r>
            <a:r>
              <a:rPr lang="en-US" sz="3600" b="1" dirty="0">
                <a:solidFill>
                  <a:srgbClr val="0000FF"/>
                </a:solidFill>
                <a:latin typeface="Arial"/>
                <a:cs typeface="Arial"/>
              </a:rPr>
              <a:t>Apply Texas – Additional Essay Prompts</a:t>
            </a:r>
          </a:p>
        </p:txBody>
      </p:sp>
      <p:sp>
        <p:nvSpPr>
          <p:cNvPr id="6" name="Content Placeholder 5"/>
          <p:cNvSpPr>
            <a:spLocks noGrp="1"/>
          </p:cNvSpPr>
          <p:nvPr>
            <p:ph sz="quarter" idx="13"/>
          </p:nvPr>
        </p:nvSpPr>
        <p:spPr>
          <a:xfrm>
            <a:off x="215899" y="1031141"/>
            <a:ext cx="11516833" cy="4721074"/>
          </a:xfrm>
        </p:spPr>
        <p:txBody>
          <a:bodyPr vert="horz" lIns="91440" tIns="45720" rIns="91440" bIns="45720" rtlCol="0" anchor="t">
            <a:noAutofit/>
          </a:bodyPr>
          <a:lstStyle/>
          <a:p>
            <a:r>
              <a:rPr lang="en-US" sz="1000" b="1">
                <a:solidFill>
                  <a:srgbClr val="0000FF"/>
                </a:solidFill>
                <a:latin typeface="Times New Roman"/>
                <a:cs typeface="Times New Roman"/>
              </a:rPr>
              <a:t>UT Short Answer Essay Requirements</a:t>
            </a:r>
            <a:endParaRPr lang="en-US" sz="1000">
              <a:solidFill>
                <a:srgbClr val="0000FF"/>
              </a:solidFill>
              <a:latin typeface="Times New Roman"/>
              <a:cs typeface="Times New Roman"/>
            </a:endParaRPr>
          </a:p>
          <a:p>
            <a:pPr>
              <a:buNone/>
            </a:pPr>
            <a:r>
              <a:rPr lang="en-US" sz="1000">
                <a:solidFill>
                  <a:srgbClr val="0000FF"/>
                </a:solidFill>
                <a:latin typeface="Times New Roman"/>
                <a:ea typeface="+mn-lt"/>
                <a:cs typeface="+mn-lt"/>
              </a:rPr>
              <a:t>As part of ApplyTexas, all freshman applicants will also respond to </a:t>
            </a:r>
            <a:r>
              <a:rPr lang="en-US" sz="1000" b="1">
                <a:solidFill>
                  <a:srgbClr val="0000FF"/>
                </a:solidFill>
                <a:latin typeface="Times New Roman"/>
                <a:ea typeface="+mn-lt"/>
                <a:cs typeface="+mn-lt"/>
              </a:rPr>
              <a:t>three short-answer questions</a:t>
            </a:r>
            <a:r>
              <a:rPr lang="en-US" sz="1000">
                <a:solidFill>
                  <a:srgbClr val="0000FF"/>
                </a:solidFill>
                <a:latin typeface="Times New Roman"/>
                <a:ea typeface="+mn-lt"/>
                <a:cs typeface="+mn-lt"/>
              </a:rPr>
              <a:t>. Answers are limited to no more than 40 lines, or about 250 – 300 words. </a:t>
            </a:r>
            <a:endParaRPr lang="en-US" sz="1000">
              <a:solidFill>
                <a:srgbClr val="0000FF"/>
              </a:solidFill>
              <a:latin typeface="Times New Roman"/>
              <a:cs typeface="Times New Roman"/>
            </a:endParaRPr>
          </a:p>
          <a:p>
            <a:pPr>
              <a:lnSpc>
                <a:spcPct val="100000"/>
              </a:lnSpc>
              <a:buNone/>
            </a:pPr>
            <a:r>
              <a:rPr lang="en-US" sz="1000" b="1" u="sng">
                <a:solidFill>
                  <a:srgbClr val="0000FF"/>
                </a:solidFill>
                <a:latin typeface="Times New Roman"/>
                <a:ea typeface="+mn-lt"/>
                <a:cs typeface="+mn-lt"/>
              </a:rPr>
              <a:t>Short Answer 1: Career Plans</a:t>
            </a:r>
            <a:endParaRPr lang="en-US" sz="1000">
              <a:solidFill>
                <a:srgbClr val="0000FF"/>
              </a:solidFill>
              <a:latin typeface="Times New Roman"/>
              <a:cs typeface="Times New Roman"/>
            </a:endParaRPr>
          </a:p>
          <a:p>
            <a:pPr>
              <a:lnSpc>
                <a:spcPct val="100000"/>
              </a:lnSpc>
              <a:buNone/>
            </a:pPr>
            <a:r>
              <a:rPr lang="en-US" sz="1000">
                <a:solidFill>
                  <a:srgbClr val="0000FF"/>
                </a:solidFill>
                <a:latin typeface="Times New Roman"/>
                <a:ea typeface="+mn-lt"/>
                <a:cs typeface="+mn-lt"/>
              </a:rPr>
              <a:t>Why are you interested in the major you indicated as your first-choice major?</a:t>
            </a:r>
            <a:endParaRPr lang="en-US" sz="1000">
              <a:solidFill>
                <a:srgbClr val="0000FF"/>
              </a:solidFill>
              <a:latin typeface="Times New Roman"/>
              <a:cs typeface="Times New Roman"/>
            </a:endParaRPr>
          </a:p>
          <a:p>
            <a:pPr>
              <a:lnSpc>
                <a:spcPct val="100000"/>
              </a:lnSpc>
              <a:buNone/>
            </a:pPr>
            <a:r>
              <a:rPr lang="en-US" sz="1000" b="1" u="sng">
                <a:solidFill>
                  <a:srgbClr val="0000FF"/>
                </a:solidFill>
                <a:latin typeface="Times New Roman"/>
                <a:ea typeface="+mn-lt"/>
                <a:cs typeface="+mn-lt"/>
              </a:rPr>
              <a:t>Short Answer 2: Leadership</a:t>
            </a:r>
            <a:endParaRPr lang="en-US" sz="1000">
              <a:solidFill>
                <a:srgbClr val="0000FF"/>
              </a:solidFill>
              <a:latin typeface="Times New Roman"/>
              <a:cs typeface="Times New Roman"/>
            </a:endParaRPr>
          </a:p>
          <a:p>
            <a:pPr>
              <a:lnSpc>
                <a:spcPct val="100000"/>
              </a:lnSpc>
              <a:buNone/>
            </a:pPr>
            <a:r>
              <a:rPr lang="en-US" sz="1000">
                <a:solidFill>
                  <a:srgbClr val="0000FF"/>
                </a:solidFill>
                <a:latin typeface="Times New Roman"/>
                <a:ea typeface="+mn-lt"/>
                <a:cs typeface="+mn-lt"/>
              </a:rPr>
              <a:t>Leadership can be demonstrated in many ways. Please share how you have demonstrated leadership in either your school, job, community, and/or within your family responsibilities.</a:t>
            </a:r>
            <a:endParaRPr lang="en-US" sz="1000">
              <a:solidFill>
                <a:srgbClr val="0000FF"/>
              </a:solidFill>
              <a:latin typeface="Times New Roman"/>
              <a:cs typeface="Times New Roman"/>
            </a:endParaRPr>
          </a:p>
          <a:p>
            <a:pPr>
              <a:lnSpc>
                <a:spcPct val="100000"/>
              </a:lnSpc>
              <a:buNone/>
            </a:pPr>
            <a:r>
              <a:rPr lang="en-US" sz="1000" b="1" u="sng">
                <a:solidFill>
                  <a:srgbClr val="0000FF"/>
                </a:solidFill>
                <a:latin typeface="Times New Roman"/>
                <a:ea typeface="+mn-lt"/>
                <a:cs typeface="+mn-lt"/>
              </a:rPr>
              <a:t>Short Answer 3</a:t>
            </a:r>
            <a:endParaRPr lang="en-US" sz="1000">
              <a:solidFill>
                <a:srgbClr val="0000FF"/>
              </a:solidFill>
              <a:latin typeface="Times New Roman"/>
              <a:cs typeface="Times New Roman"/>
            </a:endParaRPr>
          </a:p>
          <a:p>
            <a:pPr>
              <a:lnSpc>
                <a:spcPct val="100000"/>
              </a:lnSpc>
              <a:buNone/>
            </a:pPr>
            <a:r>
              <a:rPr lang="en-US" sz="1000">
                <a:solidFill>
                  <a:srgbClr val="0000FF"/>
                </a:solidFill>
                <a:latin typeface="Times New Roman"/>
                <a:ea typeface="+mn-lt"/>
                <a:cs typeface="+mn-lt"/>
              </a:rPr>
              <a:t>Please share how you believe your experiences, perspectives, and/or talents have shaped your ability to contribute to and enrich the learning environment at UT Austin, both in and out of the classroom.</a:t>
            </a:r>
            <a:endParaRPr lang="en-US" sz="1000">
              <a:solidFill>
                <a:srgbClr val="0000FF"/>
              </a:solidFill>
              <a:latin typeface="Times New Roman"/>
              <a:cs typeface="Times New Roman"/>
            </a:endParaRPr>
          </a:p>
          <a:p>
            <a:pPr>
              <a:lnSpc>
                <a:spcPct val="100000"/>
              </a:lnSpc>
              <a:buNone/>
            </a:pPr>
            <a:r>
              <a:rPr lang="en-US" sz="1000" u="sng">
                <a:solidFill>
                  <a:srgbClr val="0000FF"/>
                </a:solidFill>
                <a:latin typeface="Times New Roman"/>
                <a:cs typeface="Times New Roman"/>
              </a:rPr>
              <a:t>Optional Short Answer</a:t>
            </a:r>
            <a:endParaRPr lang="en-US" sz="1000">
              <a:solidFill>
                <a:srgbClr val="0000FF"/>
              </a:solidFill>
              <a:latin typeface="Times New Roman"/>
              <a:cs typeface="Times New Roman"/>
            </a:endParaRPr>
          </a:p>
          <a:p>
            <a:pPr>
              <a:lnSpc>
                <a:spcPct val="100000"/>
              </a:lnSpc>
              <a:buNone/>
            </a:pPr>
            <a:r>
              <a:rPr lang="en-US" sz="1000">
                <a:solidFill>
                  <a:srgbClr val="0000FF"/>
                </a:solidFill>
                <a:latin typeface="Times New Roman"/>
                <a:ea typeface="+mn-lt"/>
                <a:cs typeface="+mn-lt"/>
              </a:rPr>
              <a:t>Please share background on events or special circumstances that may have impacted your high school academic performance.</a:t>
            </a:r>
            <a:endParaRPr lang="en-US" sz="1000">
              <a:solidFill>
                <a:srgbClr val="0000FF"/>
              </a:solidFill>
              <a:latin typeface="Times New Roman"/>
              <a:cs typeface="Times New Roman"/>
            </a:endParaRPr>
          </a:p>
          <a:p>
            <a:pPr>
              <a:lnSpc>
                <a:spcPct val="100000"/>
              </a:lnSpc>
              <a:buNone/>
            </a:pPr>
            <a:endParaRPr lang="en-US" sz="1000" dirty="0">
              <a:solidFill>
                <a:srgbClr val="0000FF"/>
              </a:solidFill>
              <a:latin typeface="Times New Roman"/>
              <a:cs typeface="Times New Roman"/>
            </a:endParaRPr>
          </a:p>
          <a:p>
            <a:r>
              <a:rPr lang="en-US" sz="1000" b="1">
                <a:solidFill>
                  <a:srgbClr val="0000FF"/>
                </a:solidFill>
                <a:latin typeface="Times New Roman"/>
                <a:cs typeface="Times New Roman"/>
              </a:rPr>
              <a:t>Texas A&amp;M University- Short answer question for Engineering majors </a:t>
            </a:r>
          </a:p>
          <a:p>
            <a:pPr>
              <a:buNone/>
            </a:pPr>
            <a:r>
              <a:rPr lang="en-US" sz="1000" b="1">
                <a:solidFill>
                  <a:srgbClr val="0000FF"/>
                </a:solidFill>
                <a:latin typeface="Times New Roman"/>
                <a:ea typeface="+mn-lt"/>
                <a:cs typeface="+mn-lt"/>
              </a:rPr>
              <a:t>Engineering Essay</a:t>
            </a:r>
            <a:r>
              <a:rPr lang="en-US" sz="1000">
                <a:solidFill>
                  <a:srgbClr val="0000FF"/>
                </a:solidFill>
                <a:latin typeface="Times New Roman"/>
                <a:ea typeface="+mn-lt"/>
                <a:cs typeface="+mn-lt"/>
              </a:rPr>
              <a:t>: Describe your academic and career goals in the broad field of engineering (including computer science, industrial distribution, and engineering technology). What and/or who has influenced you either inside or outside the classroom that contributed to these goals?</a:t>
            </a:r>
            <a:endParaRPr lang="en-US" sz="1000">
              <a:solidFill>
                <a:srgbClr val="0000FF"/>
              </a:solidFill>
              <a:latin typeface="Times New Roman"/>
            </a:endParaRPr>
          </a:p>
          <a:p>
            <a:pPr>
              <a:buNone/>
            </a:pPr>
            <a:endParaRPr lang="en-US" sz="2100" dirty="0"/>
          </a:p>
          <a:p>
            <a:pPr>
              <a:buNone/>
            </a:pPr>
            <a:endParaRPr lang="en-US" sz="2100">
              <a:ea typeface="+mn-lt"/>
              <a:cs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5521978"/>
      </p:ext>
    </p:extLst>
  </p:cSld>
  <p:clrMapOvr>
    <a:masterClrMapping/>
  </p:clrMapOvr>
  <mc:AlternateContent xmlns:mc="http://schemas.openxmlformats.org/markup-compatibility/2006" xmlns:p14="http://schemas.microsoft.com/office/powerpoint/2010/main">
    <mc:Choice Requires="p14">
      <p:transition spd="slow" p14:dur="2000" advTm="84983"/>
    </mc:Choice>
    <mc:Fallback xmlns="">
      <p:transition spd="slow" advTm="8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3600" dirty="0">
                <a:latin typeface="Arial" panose="020B0604020202020204" pitchFamily="34" charset="0"/>
                <a:cs typeface="Arial" panose="020B0604020202020204" pitchFamily="34" charset="0"/>
              </a:rPr>
            </a:br>
            <a:r>
              <a:rPr lang="en-US" sz="3600" dirty="0">
                <a:solidFill>
                  <a:srgbClr val="0000FF"/>
                </a:solidFill>
                <a:latin typeface="Arial" panose="020B0604020202020204" pitchFamily="34" charset="0"/>
                <a:cs typeface="Arial" panose="020B0604020202020204" pitchFamily="34" charset="0"/>
              </a:rPr>
              <a:t>CommonApp.org </a:t>
            </a:r>
          </a:p>
        </p:txBody>
      </p:sp>
      <p:sp>
        <p:nvSpPr>
          <p:cNvPr id="4" name="Text Placeholder 3">
            <a:extLst>
              <a:ext uri="{FF2B5EF4-FFF2-40B4-BE49-F238E27FC236}">
                <a16:creationId xmlns:a16="http://schemas.microsoft.com/office/drawing/2014/main" id="{0163512C-3843-431D-B033-2B52AD92A041}"/>
              </a:ext>
            </a:extLst>
          </p:cNvPr>
          <p:cNvSpPr>
            <a:spLocks noGrp="1"/>
          </p:cNvSpPr>
          <p:nvPr>
            <p:ph type="body" idx="1"/>
          </p:nvPr>
        </p:nvSpPr>
        <p:spPr/>
        <p:txBody>
          <a:bodyPr/>
          <a:lstStyle/>
          <a:p>
            <a:r>
              <a:rPr lang="en-US" dirty="0">
                <a:solidFill>
                  <a:srgbClr val="0000FF"/>
                </a:solidFill>
              </a:rPr>
              <a:t>Common App Essay Prompts  </a:t>
            </a:r>
          </a:p>
        </p:txBody>
      </p:sp>
      <p:sp>
        <p:nvSpPr>
          <p:cNvPr id="6" name="Content Placeholder 5"/>
          <p:cNvSpPr>
            <a:spLocks noGrp="1"/>
          </p:cNvSpPr>
          <p:nvPr>
            <p:ph sz="quarter" idx="13"/>
          </p:nvPr>
        </p:nvSpPr>
        <p:spPr/>
        <p:txBody>
          <a:bodyPr>
            <a:normAutofit fontScale="32500" lnSpcReduction="20000"/>
          </a:bodyPr>
          <a:lstStyle/>
          <a:p>
            <a:pPr marL="0" indent="0">
              <a:spcBef>
                <a:spcPts val="0"/>
              </a:spcBef>
              <a:buNone/>
            </a:pPr>
            <a:r>
              <a:rPr lang="en-US" sz="2800" b="1" u="sng" cap="none" dirty="0">
                <a:solidFill>
                  <a:schemeClr val="accent5">
                    <a:lumMod val="60000"/>
                    <a:lumOff val="40000"/>
                  </a:schemeClr>
                </a:solidFill>
                <a:latin typeface="Arial"/>
                <a:cs typeface="Arial"/>
              </a:rPr>
              <a:t>Common app - </a:t>
            </a:r>
            <a:r>
              <a:rPr lang="en-US" sz="2800" cap="none" dirty="0">
                <a:solidFill>
                  <a:srgbClr val="0000FF"/>
                </a:solidFill>
                <a:latin typeface="Times New Roman"/>
                <a:ea typeface="+mn-lt"/>
                <a:cs typeface="+mn-lt"/>
                <a:hlinkClick r:id="rId4"/>
              </a:rPr>
              <a:t>https://www.Commonapp.Org/blog/2021-2022-common-app-essay-prompts</a:t>
            </a:r>
            <a:endParaRPr lang="en-US" sz="2800" b="1" u="sng" cap="none" dirty="0">
              <a:solidFill>
                <a:srgbClr val="0000FF"/>
              </a:solidFill>
              <a:latin typeface="Times New Roman"/>
              <a:cs typeface="Arial" panose="020B0604020202020204" pitchFamily="34" charset="0"/>
            </a:endParaRPr>
          </a:p>
          <a:p>
            <a:pPr marL="0" indent="0">
              <a:spcBef>
                <a:spcPts val="0"/>
              </a:spcBef>
              <a:buNone/>
            </a:pPr>
            <a:r>
              <a:rPr lang="en-US" sz="2800" cap="none" dirty="0">
                <a:solidFill>
                  <a:srgbClr val="0000FF"/>
                </a:solidFill>
                <a:latin typeface="Times New Roman"/>
                <a:ea typeface="+mn-lt"/>
                <a:cs typeface="+mn-lt"/>
              </a:rPr>
              <a:t>Below is the full set of essay prompts for 2021-2022.</a:t>
            </a:r>
          </a:p>
          <a:p>
            <a:pPr>
              <a:spcBef>
                <a:spcPts val="0"/>
              </a:spcBef>
              <a:buFont typeface="Arial"/>
              <a:buChar char="•"/>
            </a:pPr>
            <a:r>
              <a:rPr lang="en-US" sz="2800" cap="none" dirty="0">
                <a:solidFill>
                  <a:srgbClr val="0000FF"/>
                </a:solidFill>
                <a:latin typeface="Times New Roman"/>
                <a:ea typeface="+mn-lt"/>
                <a:cs typeface="+mn-lt"/>
              </a:rPr>
              <a:t>Some students have a background, identity, interest, or talent that is so meaningful they believe their application would be incomplete without it. If this sounds like you, then please share your story.</a:t>
            </a:r>
          </a:p>
          <a:p>
            <a:pPr>
              <a:spcBef>
                <a:spcPts val="0"/>
              </a:spcBef>
              <a:buFont typeface="Arial"/>
              <a:buChar char="•"/>
            </a:pPr>
            <a:r>
              <a:rPr lang="en-US" sz="2800" cap="none" dirty="0">
                <a:solidFill>
                  <a:srgbClr val="0000FF"/>
                </a:solidFill>
                <a:latin typeface="Times New Roman"/>
                <a:ea typeface="+mn-lt"/>
                <a:cs typeface="+mn-lt"/>
              </a:rPr>
              <a:t>The lessons we take from obstacles we encounter can be fundamental to later success. Recount a time when you faced a challenge, setback, or failure. How did it affect you, and what did you learn from the experience?</a:t>
            </a:r>
          </a:p>
          <a:p>
            <a:pPr>
              <a:spcBef>
                <a:spcPts val="0"/>
              </a:spcBef>
              <a:buFont typeface="Arial"/>
              <a:buChar char="•"/>
            </a:pPr>
            <a:r>
              <a:rPr lang="en-US" sz="2800" cap="none" dirty="0">
                <a:solidFill>
                  <a:srgbClr val="0000FF"/>
                </a:solidFill>
                <a:latin typeface="Times New Roman"/>
                <a:ea typeface="+mn-lt"/>
                <a:cs typeface="+mn-lt"/>
              </a:rPr>
              <a:t>Reflect on a time when you questioned or challenged a belief or idea. What prompted your thinking? What was the outcome?</a:t>
            </a:r>
          </a:p>
          <a:p>
            <a:pPr>
              <a:spcBef>
                <a:spcPts val="0"/>
              </a:spcBef>
              <a:buFont typeface="Arial"/>
              <a:buChar char="•"/>
            </a:pPr>
            <a:r>
              <a:rPr lang="en-US" sz="2800" cap="none" dirty="0">
                <a:solidFill>
                  <a:srgbClr val="0000FF"/>
                </a:solidFill>
                <a:latin typeface="Times New Roman"/>
                <a:ea typeface="+mn-lt"/>
                <a:cs typeface="+mn-lt"/>
              </a:rPr>
              <a:t>Reflect on something that someone has done for you that has made you happy or thankful in a surprising way. How has this gratitude affected or motivated you?</a:t>
            </a:r>
            <a:endParaRPr lang="en-US" sz="2800" cap="none" dirty="0">
              <a:solidFill>
                <a:srgbClr val="0000FF"/>
              </a:solidFill>
              <a:latin typeface="Times New Roman"/>
              <a:cs typeface="Times New Roman"/>
            </a:endParaRPr>
          </a:p>
          <a:p>
            <a:pPr>
              <a:spcBef>
                <a:spcPts val="0"/>
              </a:spcBef>
              <a:buFont typeface="Arial"/>
              <a:buChar char="•"/>
            </a:pPr>
            <a:r>
              <a:rPr lang="en-US" sz="2800" cap="none" dirty="0">
                <a:solidFill>
                  <a:srgbClr val="0000FF"/>
                </a:solidFill>
                <a:latin typeface="Times New Roman"/>
                <a:ea typeface="+mn-lt"/>
                <a:cs typeface="+mn-lt"/>
              </a:rPr>
              <a:t>Discuss an accomplishment, event, or realization that sparked a period of personal growth and a new understanding of yourself or others.</a:t>
            </a:r>
          </a:p>
          <a:p>
            <a:pPr>
              <a:spcBef>
                <a:spcPts val="0"/>
              </a:spcBef>
              <a:buFont typeface="Arial"/>
              <a:buChar char="•"/>
            </a:pPr>
            <a:r>
              <a:rPr lang="en-US" sz="2800" cap="none" dirty="0">
                <a:solidFill>
                  <a:srgbClr val="0000FF"/>
                </a:solidFill>
                <a:latin typeface="Times New Roman"/>
                <a:ea typeface="+mn-lt"/>
                <a:cs typeface="+mn-lt"/>
              </a:rPr>
              <a:t>Describe a topic, idea, or concept you find so engaging that it makes you lose all track of time. Why does it captivate you? What or who do you turn to when you want to learn more?</a:t>
            </a:r>
          </a:p>
          <a:p>
            <a:pPr>
              <a:spcBef>
                <a:spcPts val="0"/>
              </a:spcBef>
              <a:buFont typeface="Arial"/>
              <a:buChar char="•"/>
            </a:pPr>
            <a:r>
              <a:rPr lang="en-US" sz="2800" cap="none" dirty="0">
                <a:solidFill>
                  <a:srgbClr val="0000FF"/>
                </a:solidFill>
                <a:latin typeface="Times New Roman"/>
                <a:ea typeface="+mn-lt"/>
                <a:cs typeface="+mn-lt"/>
              </a:rPr>
              <a:t>Share an essay on any topic of your choice. It can be one you've already written, one that responds to a different prompt, or one of your own design.</a:t>
            </a:r>
          </a:p>
          <a:p>
            <a:pPr marL="0" indent="0">
              <a:buNone/>
            </a:pPr>
            <a:endParaRPr lang="en-US" sz="1100" dirty="0">
              <a:solidFill>
                <a:schemeClr val="accent5">
                  <a:lumMod val="60000"/>
                  <a:lumOff val="40000"/>
                </a:schemeClr>
              </a:solidFill>
              <a:latin typeface="Arial" panose="020B0604020202020204" pitchFamily="34" charset="0"/>
              <a:cs typeface="Arial" panose="020B0604020202020204" pitchFamily="34" charset="0"/>
            </a:endParaRPr>
          </a:p>
          <a:p>
            <a:pPr marL="0" indent="0">
              <a:buNone/>
            </a:pPr>
            <a:endParaRPr lang="en-US" sz="10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CA13D33D-167B-4287-99A9-F188AF6454B1}"/>
              </a:ext>
            </a:extLst>
          </p:cNvPr>
          <p:cNvSpPr>
            <a:spLocks noGrp="1"/>
          </p:cNvSpPr>
          <p:nvPr>
            <p:ph type="body" sz="quarter" idx="3"/>
          </p:nvPr>
        </p:nvSpPr>
        <p:spPr/>
        <p:txBody>
          <a:bodyPr/>
          <a:lstStyle/>
          <a:p>
            <a:r>
              <a:rPr lang="en-US" dirty="0">
                <a:solidFill>
                  <a:srgbClr val="0000FF"/>
                </a:solidFill>
              </a:rPr>
              <a:t>Create Common App Account </a:t>
            </a:r>
          </a:p>
        </p:txBody>
      </p:sp>
      <p:sp>
        <p:nvSpPr>
          <p:cNvPr id="7" name="Content Placeholder 6">
            <a:extLst>
              <a:ext uri="{FF2B5EF4-FFF2-40B4-BE49-F238E27FC236}">
                <a16:creationId xmlns:a16="http://schemas.microsoft.com/office/drawing/2014/main" id="{F79E7B4E-6C50-4B54-9C3B-3BB5E67BB7D9}"/>
              </a:ext>
            </a:extLst>
          </p:cNvPr>
          <p:cNvSpPr>
            <a:spLocks noGrp="1"/>
          </p:cNvSpPr>
          <p:nvPr>
            <p:ph sz="quarter" idx="14"/>
          </p:nvPr>
        </p:nvSpPr>
        <p:spPr/>
        <p:txBody>
          <a:bodyPr>
            <a:normAutofit/>
          </a:bodyPr>
          <a:lstStyle/>
          <a:p>
            <a:pPr marL="0" indent="0">
              <a:buNone/>
            </a:pPr>
            <a:r>
              <a:rPr lang="en-US" sz="1400" dirty="0">
                <a:solidFill>
                  <a:srgbClr val="0000FF"/>
                </a:solidFill>
              </a:rPr>
              <a:t>Press Play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2052" name="Picture 4">
            <a:hlinkClick r:id="rId6"/>
            <a:extLst>
              <a:ext uri="{FF2B5EF4-FFF2-40B4-BE49-F238E27FC236}">
                <a16:creationId xmlns:a16="http://schemas.microsoft.com/office/drawing/2014/main" id="{30278CC7-6D69-40D3-BCF2-E28B9AFBC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3325" y="3168516"/>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41727"/>
      </p:ext>
    </p:extLst>
  </p:cSld>
  <p:clrMapOvr>
    <a:masterClrMapping/>
  </p:clrMapOvr>
  <mc:AlternateContent xmlns:mc="http://schemas.openxmlformats.org/markup-compatibility/2006" xmlns:p14="http://schemas.microsoft.com/office/powerpoint/2010/main">
    <mc:Choice Requires="p14">
      <p:transition spd="slow" p14:dur="2000" advTm="146002"/>
    </mc:Choice>
    <mc:Fallback xmlns="">
      <p:transition spd="slow" advTm="14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3600" dirty="0">
                <a:latin typeface="Arial" panose="020B0604020202020204" pitchFamily="34" charset="0"/>
                <a:cs typeface="Arial" panose="020B0604020202020204" pitchFamily="34" charset="0"/>
              </a:rPr>
            </a:br>
            <a:r>
              <a:rPr lang="en-US" sz="3600" dirty="0">
                <a:solidFill>
                  <a:srgbClr val="0000FF"/>
                </a:solidFill>
                <a:latin typeface="Arial" panose="020B0604020202020204" pitchFamily="34" charset="0"/>
                <a:cs typeface="Arial" panose="020B0604020202020204" pitchFamily="34" charset="0"/>
              </a:rPr>
              <a:t>Applytexas.org</a:t>
            </a:r>
          </a:p>
        </p:txBody>
      </p:sp>
      <p:sp>
        <p:nvSpPr>
          <p:cNvPr id="4" name="Text Placeholder 3">
            <a:extLst>
              <a:ext uri="{FF2B5EF4-FFF2-40B4-BE49-F238E27FC236}">
                <a16:creationId xmlns:a16="http://schemas.microsoft.com/office/drawing/2014/main" id="{0163512C-3843-431D-B033-2B52AD92A041}"/>
              </a:ext>
            </a:extLst>
          </p:cNvPr>
          <p:cNvSpPr>
            <a:spLocks noGrp="1"/>
          </p:cNvSpPr>
          <p:nvPr>
            <p:ph type="body" idx="1"/>
          </p:nvPr>
        </p:nvSpPr>
        <p:spPr/>
        <p:txBody>
          <a:bodyPr/>
          <a:lstStyle/>
          <a:p>
            <a:r>
              <a:rPr lang="en-US" sz="2000" dirty="0">
                <a:solidFill>
                  <a:srgbClr val="0000FF"/>
                </a:solidFill>
              </a:rPr>
              <a:t>ApplyTexas.org App Essay Prompts  </a:t>
            </a:r>
          </a:p>
        </p:txBody>
      </p:sp>
      <p:sp>
        <p:nvSpPr>
          <p:cNvPr id="6" name="Content Placeholder 5"/>
          <p:cNvSpPr>
            <a:spLocks noGrp="1"/>
          </p:cNvSpPr>
          <p:nvPr>
            <p:ph sz="quarter" idx="13"/>
          </p:nvPr>
        </p:nvSpPr>
        <p:spPr/>
        <p:txBody>
          <a:bodyPr>
            <a:normAutofit fontScale="32500" lnSpcReduction="20000"/>
          </a:bodyPr>
          <a:lstStyle/>
          <a:p>
            <a:pPr marL="0" indent="0">
              <a:spcBef>
                <a:spcPts val="0"/>
              </a:spcBef>
              <a:buNone/>
            </a:pPr>
            <a:r>
              <a:rPr lang="en-US" sz="2800" b="1" u="sng" cap="none" dirty="0">
                <a:solidFill>
                  <a:schemeClr val="accent5">
                    <a:lumMod val="60000"/>
                    <a:lumOff val="40000"/>
                  </a:schemeClr>
                </a:solidFill>
                <a:latin typeface="Arial"/>
                <a:cs typeface="Arial"/>
              </a:rPr>
              <a:t>Common app - </a:t>
            </a:r>
            <a:r>
              <a:rPr lang="en-US" sz="2800" cap="none" dirty="0">
                <a:solidFill>
                  <a:srgbClr val="0000FF"/>
                </a:solidFill>
                <a:latin typeface="Times New Roman"/>
                <a:ea typeface="+mn-lt"/>
                <a:cs typeface="+mn-lt"/>
                <a:hlinkClick r:id="rId5"/>
              </a:rPr>
              <a:t>https://www.Commonapp.Org/blog/2021-2022-common-app-essay-prompts</a:t>
            </a:r>
            <a:endParaRPr lang="en-US" sz="2800" b="1" u="sng" cap="none" dirty="0">
              <a:solidFill>
                <a:srgbClr val="0000FF"/>
              </a:solidFill>
              <a:latin typeface="Times New Roman"/>
              <a:cs typeface="Arial" panose="020B0604020202020204" pitchFamily="34" charset="0"/>
            </a:endParaRPr>
          </a:p>
          <a:p>
            <a:pPr marL="0" indent="0">
              <a:spcBef>
                <a:spcPts val="0"/>
              </a:spcBef>
              <a:buNone/>
            </a:pPr>
            <a:r>
              <a:rPr lang="en-US" sz="2800" cap="none" dirty="0">
                <a:solidFill>
                  <a:srgbClr val="0000FF"/>
                </a:solidFill>
                <a:latin typeface="Times New Roman"/>
                <a:ea typeface="+mn-lt"/>
                <a:cs typeface="+mn-lt"/>
              </a:rPr>
              <a:t>Below is the full set of essay prompts for 2021-2022.</a:t>
            </a:r>
          </a:p>
          <a:p>
            <a:pPr>
              <a:spcBef>
                <a:spcPts val="0"/>
              </a:spcBef>
              <a:buFont typeface="Arial"/>
              <a:buChar char="•"/>
            </a:pPr>
            <a:r>
              <a:rPr lang="en-US" sz="2800" cap="none" dirty="0">
                <a:solidFill>
                  <a:srgbClr val="0000FF"/>
                </a:solidFill>
                <a:latin typeface="Times New Roman"/>
                <a:ea typeface="+mn-lt"/>
                <a:cs typeface="+mn-lt"/>
              </a:rPr>
              <a:t>Some students have a background, identity, interest, or talent that is so meaningful they believe their application would be incomplete without it. If this sounds like you, then please share your story.</a:t>
            </a:r>
          </a:p>
          <a:p>
            <a:pPr>
              <a:spcBef>
                <a:spcPts val="0"/>
              </a:spcBef>
              <a:buFont typeface="Arial"/>
              <a:buChar char="•"/>
            </a:pPr>
            <a:r>
              <a:rPr lang="en-US" sz="2800" cap="none" dirty="0">
                <a:solidFill>
                  <a:srgbClr val="0000FF"/>
                </a:solidFill>
                <a:latin typeface="Times New Roman"/>
                <a:ea typeface="+mn-lt"/>
                <a:cs typeface="+mn-lt"/>
              </a:rPr>
              <a:t>The lessons we take from obstacles we encounter can be fundamental to later success. Recount a time when you faced a challenge, setback, or failure. How did it affect you, and what did you learn from the experience?</a:t>
            </a:r>
          </a:p>
          <a:p>
            <a:pPr>
              <a:spcBef>
                <a:spcPts val="0"/>
              </a:spcBef>
              <a:buFont typeface="Arial"/>
              <a:buChar char="•"/>
            </a:pPr>
            <a:r>
              <a:rPr lang="en-US" sz="2800" cap="none" dirty="0">
                <a:solidFill>
                  <a:srgbClr val="0000FF"/>
                </a:solidFill>
                <a:latin typeface="Times New Roman"/>
                <a:ea typeface="+mn-lt"/>
                <a:cs typeface="+mn-lt"/>
              </a:rPr>
              <a:t>Reflect on a time when you questioned or challenged a belief or idea. What prompted your thinking? What was the outcome?</a:t>
            </a:r>
          </a:p>
          <a:p>
            <a:pPr>
              <a:spcBef>
                <a:spcPts val="0"/>
              </a:spcBef>
              <a:buFont typeface="Arial"/>
              <a:buChar char="•"/>
            </a:pPr>
            <a:r>
              <a:rPr lang="en-US" sz="2800" cap="none" dirty="0">
                <a:solidFill>
                  <a:srgbClr val="0000FF"/>
                </a:solidFill>
                <a:latin typeface="Times New Roman"/>
                <a:ea typeface="+mn-lt"/>
                <a:cs typeface="+mn-lt"/>
              </a:rPr>
              <a:t>Reflect on something that someone has done for you that has made you happy or thankful in a surprising way. How has this gratitude affected or motivated you?</a:t>
            </a:r>
            <a:endParaRPr lang="en-US" sz="2800" cap="none" dirty="0">
              <a:solidFill>
                <a:srgbClr val="0000FF"/>
              </a:solidFill>
              <a:latin typeface="Times New Roman"/>
              <a:cs typeface="Times New Roman"/>
            </a:endParaRPr>
          </a:p>
          <a:p>
            <a:pPr>
              <a:spcBef>
                <a:spcPts val="0"/>
              </a:spcBef>
              <a:buFont typeface="Arial"/>
              <a:buChar char="•"/>
            </a:pPr>
            <a:r>
              <a:rPr lang="en-US" sz="2800" cap="none" dirty="0">
                <a:solidFill>
                  <a:srgbClr val="0000FF"/>
                </a:solidFill>
                <a:latin typeface="Times New Roman"/>
                <a:ea typeface="+mn-lt"/>
                <a:cs typeface="+mn-lt"/>
              </a:rPr>
              <a:t>Discuss an accomplishment, event, or realization that sparked a period of personal growth and a new understanding of yourself or others.</a:t>
            </a:r>
          </a:p>
          <a:p>
            <a:pPr>
              <a:spcBef>
                <a:spcPts val="0"/>
              </a:spcBef>
              <a:buFont typeface="Arial"/>
              <a:buChar char="•"/>
            </a:pPr>
            <a:r>
              <a:rPr lang="en-US" sz="2800" cap="none" dirty="0">
                <a:solidFill>
                  <a:srgbClr val="0000FF"/>
                </a:solidFill>
                <a:latin typeface="Times New Roman"/>
                <a:ea typeface="+mn-lt"/>
                <a:cs typeface="+mn-lt"/>
              </a:rPr>
              <a:t>Describe a topic, idea, or concept you find so engaging that it makes you lose all track of time. Why does it captivate you? What or who do you turn to when you want to learn more?</a:t>
            </a:r>
          </a:p>
          <a:p>
            <a:pPr>
              <a:spcBef>
                <a:spcPts val="0"/>
              </a:spcBef>
              <a:buFont typeface="Arial"/>
              <a:buChar char="•"/>
            </a:pPr>
            <a:r>
              <a:rPr lang="en-US" sz="2800" cap="none" dirty="0">
                <a:solidFill>
                  <a:srgbClr val="0000FF"/>
                </a:solidFill>
                <a:latin typeface="Times New Roman"/>
                <a:ea typeface="+mn-lt"/>
                <a:cs typeface="+mn-lt"/>
              </a:rPr>
              <a:t>Share an essay on any topic of your choice. It can be one you've already written, one that responds to a different prompt, or one of your own design.</a:t>
            </a:r>
          </a:p>
          <a:p>
            <a:pPr marL="0" indent="0">
              <a:buNone/>
            </a:pPr>
            <a:endParaRPr lang="en-US" sz="1100" dirty="0">
              <a:solidFill>
                <a:schemeClr val="accent5">
                  <a:lumMod val="60000"/>
                  <a:lumOff val="40000"/>
                </a:schemeClr>
              </a:solidFill>
              <a:latin typeface="Arial" panose="020B0604020202020204" pitchFamily="34" charset="0"/>
              <a:cs typeface="Arial" panose="020B0604020202020204" pitchFamily="34" charset="0"/>
            </a:endParaRPr>
          </a:p>
          <a:p>
            <a:pPr marL="0" indent="0">
              <a:buNone/>
            </a:pPr>
            <a:endParaRPr lang="en-US" sz="10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CA13D33D-167B-4287-99A9-F188AF6454B1}"/>
              </a:ext>
            </a:extLst>
          </p:cNvPr>
          <p:cNvSpPr>
            <a:spLocks noGrp="1"/>
          </p:cNvSpPr>
          <p:nvPr>
            <p:ph type="body" sz="quarter" idx="3"/>
          </p:nvPr>
        </p:nvSpPr>
        <p:spPr/>
        <p:txBody>
          <a:bodyPr/>
          <a:lstStyle/>
          <a:p>
            <a:r>
              <a:rPr lang="en-US" sz="2000" dirty="0">
                <a:solidFill>
                  <a:srgbClr val="0000FF"/>
                </a:solidFill>
              </a:rPr>
              <a:t>Create ApplyTexas.org App Account </a:t>
            </a:r>
          </a:p>
        </p:txBody>
      </p:sp>
      <p:sp>
        <p:nvSpPr>
          <p:cNvPr id="7" name="Content Placeholder 6">
            <a:extLst>
              <a:ext uri="{FF2B5EF4-FFF2-40B4-BE49-F238E27FC236}">
                <a16:creationId xmlns:a16="http://schemas.microsoft.com/office/drawing/2014/main" id="{F79E7B4E-6C50-4B54-9C3B-3BB5E67BB7D9}"/>
              </a:ext>
            </a:extLst>
          </p:cNvPr>
          <p:cNvSpPr>
            <a:spLocks noGrp="1"/>
          </p:cNvSpPr>
          <p:nvPr>
            <p:ph sz="quarter" idx="14"/>
          </p:nvPr>
        </p:nvSpPr>
        <p:spPr/>
        <p:txBody>
          <a:bodyPr>
            <a:normAutofit/>
          </a:bodyPr>
          <a:lstStyle/>
          <a:p>
            <a:pPr marL="0" indent="0">
              <a:buNone/>
            </a:pPr>
            <a:r>
              <a:rPr lang="en-US" sz="1400" dirty="0">
                <a:solidFill>
                  <a:srgbClr val="0000FF"/>
                </a:solidFill>
              </a:rPr>
              <a:t>Press Play</a:t>
            </a:r>
          </a:p>
          <a:p>
            <a:pPr marL="0" indent="0">
              <a:buNone/>
            </a:pPr>
            <a:endParaRPr lang="en-US" sz="1400" dirty="0">
              <a:solidFill>
                <a:srgbClr val="0000FF"/>
              </a:solidFill>
            </a:endParaRPr>
          </a:p>
          <a:p>
            <a:pPr marL="0" indent="0">
              <a:buNone/>
            </a:pPr>
            <a:endParaRPr lang="en-US" sz="1400" dirty="0">
              <a:solidFill>
                <a:srgbClr val="0000FF"/>
              </a:solidFill>
            </a:endParaRPr>
          </a:p>
          <a:p>
            <a:pPr marL="0" indent="0">
              <a:buNone/>
            </a:pPr>
            <a:endParaRPr lang="en-US" sz="1400" dirty="0">
              <a:solidFill>
                <a:srgbClr val="0000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1" name="Online Media 10" title="How to Create an Apply Texas Account- (Ep. 1)">
            <a:hlinkClick r:id="" action="ppaction://media"/>
            <a:extLst>
              <a:ext uri="{FF2B5EF4-FFF2-40B4-BE49-F238E27FC236}">
                <a16:creationId xmlns:a16="http://schemas.microsoft.com/office/drawing/2014/main" id="{C4AD5219-E970-4581-8BA1-C24D7860E973}"/>
              </a:ext>
            </a:extLst>
          </p:cNvPr>
          <p:cNvPicPr>
            <a:picLocks noRot="1" noChangeAspect="1"/>
          </p:cNvPicPr>
          <p:nvPr>
            <a:videoFile r:link="rId3"/>
          </p:nvPr>
        </p:nvPicPr>
        <p:blipFill>
          <a:blip r:embed="rId7"/>
          <a:stretch>
            <a:fillRect/>
          </a:stretch>
        </p:blipFill>
        <p:spPr>
          <a:xfrm>
            <a:off x="6871587" y="3299785"/>
            <a:ext cx="3333476" cy="1883414"/>
          </a:xfrm>
          <a:prstGeom prst="rect">
            <a:avLst/>
          </a:prstGeom>
        </p:spPr>
      </p:pic>
    </p:spTree>
    <p:extLst>
      <p:ext uri="{BB962C8B-B14F-4D97-AF65-F5344CB8AC3E}">
        <p14:creationId xmlns:p14="http://schemas.microsoft.com/office/powerpoint/2010/main" val="1260302617"/>
      </p:ext>
    </p:extLst>
  </p:cSld>
  <p:clrMapOvr>
    <a:masterClrMapping/>
  </p:clrMapOvr>
  <mc:AlternateContent xmlns:mc="http://schemas.openxmlformats.org/markup-compatibility/2006" xmlns:p14="http://schemas.microsoft.com/office/powerpoint/2010/main">
    <mc:Choice Requires="p14">
      <p:transition spd="slow" p14:dur="2000" advTm="146002"/>
    </mc:Choice>
    <mc:Fallback xmlns="">
      <p:transition spd="slow" advTm="14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Free &amp; Reduced Lunch…More than a Free Meal</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8" name="Media1 free ad reduced lunc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322362" y="1539533"/>
            <a:ext cx="8379655" cy="4713556"/>
          </a:xfrm>
          <a:prstGeom prst="rect">
            <a:avLst/>
          </a:prstGeom>
        </p:spPr>
      </p:pic>
    </p:spTree>
    <p:extLst>
      <p:ext uri="{BB962C8B-B14F-4D97-AF65-F5344CB8AC3E}">
        <p14:creationId xmlns:p14="http://schemas.microsoft.com/office/powerpoint/2010/main" val="2925161884"/>
      </p:ext>
    </p:extLst>
  </p:cSld>
  <p:clrMapOvr>
    <a:masterClrMapping/>
  </p:clrMapOvr>
  <mc:AlternateContent xmlns:mc="http://schemas.openxmlformats.org/markup-compatibility/2006" xmlns:p14="http://schemas.microsoft.com/office/powerpoint/2010/main">
    <mc:Choice Requires="p14">
      <p:transition spd="slow" p14:dur="2000" advTm="111451"/>
    </mc:Choice>
    <mc:Fallback xmlns="">
      <p:transition spd="slow" advTm="111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Custom 10">
      <a:dk1>
        <a:srgbClr val="BAB2F6"/>
      </a:dk1>
      <a:lt1>
        <a:srgbClr val="002060"/>
      </a:lt1>
      <a:dk2>
        <a:srgbClr val="1E0F90"/>
      </a:dk2>
      <a:lt2>
        <a:srgbClr val="8D7FF1"/>
      </a:lt2>
      <a:accent1>
        <a:srgbClr val="BAB2F6"/>
      </a:accent1>
      <a:accent2>
        <a:srgbClr val="C6BFF8"/>
      </a:accent2>
      <a:accent3>
        <a:srgbClr val="FFFF00"/>
      </a:accent3>
      <a:accent4>
        <a:srgbClr val="6452ED"/>
      </a:accent4>
      <a:accent5>
        <a:srgbClr val="1E0F90"/>
      </a:accent5>
      <a:accent6>
        <a:srgbClr val="FFFF00"/>
      </a:accent6>
      <a:hlink>
        <a:srgbClr val="FF0000"/>
      </a:hlink>
      <a:folHlink>
        <a:srgbClr val="7030A0"/>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830FB572A0DC459915149104425A5F" ma:contentTypeVersion="15" ma:contentTypeDescription="Create a new document." ma:contentTypeScope="" ma:versionID="0276c108d706cd1e6c9b564249c0e8b3">
  <xsd:schema xmlns:xsd="http://www.w3.org/2001/XMLSchema" xmlns:xs="http://www.w3.org/2001/XMLSchema" xmlns:p="http://schemas.microsoft.com/office/2006/metadata/properties" xmlns:ns1="http://schemas.microsoft.com/sharepoint/v3" xmlns:ns3="3dc4c64a-f321-4ced-906d-5668954e45bf" xmlns:ns4="a6c1440d-790e-42c3-8fe4-96673382f5a6" targetNamespace="http://schemas.microsoft.com/office/2006/metadata/properties" ma:root="true" ma:fieldsID="2ca0e02833263046408f8876ab24ced1" ns1:_="" ns3:_="" ns4:_="">
    <xsd:import namespace="http://schemas.microsoft.com/sharepoint/v3"/>
    <xsd:import namespace="3dc4c64a-f321-4ced-906d-5668954e45bf"/>
    <xsd:import namespace="a6c1440d-790e-42c3-8fe4-96673382f5a6"/>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description="" ma:hidden="true" ma:internalName="_ip_UnifiedCompliancePolicyProperties">
      <xsd:simpleType>
        <xsd:restriction base="dms:Note"/>
      </xsd:simpleType>
    </xsd:element>
    <xsd:element name="_ip_UnifiedCompliancePolicyUIAction" ma:index="9"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c4c64a-f321-4ced-906d-5668954e45b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c1440d-790e-42c3-8fe4-96673382f5a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25DEE6-4F1B-4CDA-B26F-BF5A85C96D03}">
  <ds:schemaRefs>
    <ds:schemaRef ds:uri="http://schemas.microsoft.com/office/2006/metadata/properties"/>
    <ds:schemaRef ds:uri="http://purl.org/dc/terms/"/>
    <ds:schemaRef ds:uri="a6c1440d-790e-42c3-8fe4-96673382f5a6"/>
    <ds:schemaRef ds:uri="http://purl.org/dc/elements/1.1/"/>
    <ds:schemaRef ds:uri="http://schemas.openxmlformats.org/package/2006/metadata/core-properties"/>
    <ds:schemaRef ds:uri="3dc4c64a-f321-4ced-906d-5668954e45bf"/>
    <ds:schemaRef ds:uri="http://www.w3.org/XML/1998/namespace"/>
    <ds:schemaRef ds:uri="http://schemas.microsoft.com/office/2006/documentManagement/types"/>
    <ds:schemaRef ds:uri="http://schemas.microsoft.com/office/infopath/2007/PartnerControls"/>
    <ds:schemaRef ds:uri="http://schemas.microsoft.com/sharepoint/v3"/>
    <ds:schemaRef ds:uri="http://purl.org/dc/dcmitype/"/>
  </ds:schemaRefs>
</ds:datastoreItem>
</file>

<file path=customXml/itemProps2.xml><?xml version="1.0" encoding="utf-8"?>
<ds:datastoreItem xmlns:ds="http://schemas.openxmlformats.org/officeDocument/2006/customXml" ds:itemID="{A230DC3F-EBE4-4843-9A5D-677081E0E90A}">
  <ds:schemaRefs>
    <ds:schemaRef ds:uri="http://schemas.microsoft.com/sharepoint/v3/contenttype/forms"/>
  </ds:schemaRefs>
</ds:datastoreItem>
</file>

<file path=customXml/itemProps3.xml><?xml version="1.0" encoding="utf-8"?>
<ds:datastoreItem xmlns:ds="http://schemas.openxmlformats.org/officeDocument/2006/customXml" ds:itemID="{B952E4B7-26C9-413C-9F23-F29F6C565A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c4c64a-f321-4ced-906d-5668954e45bf"/>
    <ds:schemaRef ds:uri="a6c1440d-790e-42c3-8fe4-96673382f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43</TotalTime>
  <Words>2347</Words>
  <Application>Microsoft Office PowerPoint</Application>
  <PresentationFormat>Widescreen</PresentationFormat>
  <Paragraphs>166</Paragraphs>
  <Slides>16</Slides>
  <Notes>0</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vt:lpstr>
      <vt:lpstr>Arial Rounded MT Bold</vt:lpstr>
      <vt:lpstr>Impact</vt:lpstr>
      <vt:lpstr>Roboto</vt:lpstr>
      <vt:lpstr>Times New Roman</vt:lpstr>
      <vt:lpstr>Main Event</vt:lpstr>
      <vt:lpstr>Your Future is the  Main Event</vt:lpstr>
      <vt:lpstr>Agenda</vt:lpstr>
      <vt:lpstr>4 quarters to  college admission Readiness</vt:lpstr>
      <vt:lpstr>4 quarters to  college admission Readiness</vt:lpstr>
      <vt:lpstr>Essay Topics  Common App vs. Apply Texas</vt:lpstr>
      <vt:lpstr> Apply Texas – Additional Essay Prompts</vt:lpstr>
      <vt:lpstr> CommonApp.org </vt:lpstr>
      <vt:lpstr> Applytexas.org</vt:lpstr>
      <vt:lpstr>Free &amp; Reduced Lunch…More than a Free Meal</vt:lpstr>
      <vt:lpstr>SAT – www.College Board.org</vt:lpstr>
      <vt:lpstr>ACT– www.ACT.org</vt:lpstr>
      <vt:lpstr>QuestBridge Scholarship  </vt:lpstr>
      <vt:lpstr>Find your College Fit &amp; Your Timeline for College Research</vt:lpstr>
      <vt:lpstr>How to FInd Scholarships in Naviance</vt:lpstr>
      <vt:lpstr>Start this Summer</vt:lpstr>
      <vt:lpstr>Have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Future is the  Main Event</dc:title>
  <dc:creator>Carter-Mcclain, Narietha</dc:creator>
  <cp:lastModifiedBy>Powis, Dina</cp:lastModifiedBy>
  <cp:revision>3</cp:revision>
  <dcterms:created xsi:type="dcterms:W3CDTF">2021-05-10T18:44:59Z</dcterms:created>
  <dcterms:modified xsi:type="dcterms:W3CDTF">2021-06-10T13:37:33Z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0x010100A1830FB572A0DC459915149104425A5F</vt:lpwstr>
  </property>
</Properties>
</file>